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</p:sldIdLst>
  <p:sldSz cy="5143500" cx="9144000"/>
  <p:notesSz cx="6858000" cy="9144000"/>
  <p:embeddedFontLst>
    <p:embeddedFont>
      <p:font typeface="Poppins"/>
      <p:regular r:id="rId110"/>
      <p:bold r:id="rId111"/>
      <p:italic r:id="rId112"/>
      <p:boldItalic r:id="rId113"/>
    </p:embeddedFont>
    <p:embeddedFont>
      <p:font typeface="Poppins Light"/>
      <p:regular r:id="rId114"/>
      <p:bold r:id="rId115"/>
      <p:italic r:id="rId116"/>
      <p:boldItalic r:id="rId117"/>
    </p:embeddedFont>
    <p:embeddedFont>
      <p:font typeface="Poppins Black"/>
      <p:bold r:id="rId118"/>
      <p:boldItalic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PoppinsBlack-bold.fntdata"/><Relationship Id="rId117" Type="http://schemas.openxmlformats.org/officeDocument/2006/relationships/font" Target="fonts/PoppinsLight-boldItalic.fntdata"/><Relationship Id="rId116" Type="http://schemas.openxmlformats.org/officeDocument/2006/relationships/font" Target="fonts/PoppinsLight-italic.fntdata"/><Relationship Id="rId115" Type="http://schemas.openxmlformats.org/officeDocument/2006/relationships/font" Target="fonts/PoppinsLight-bold.fntdata"/><Relationship Id="rId119" Type="http://schemas.openxmlformats.org/officeDocument/2006/relationships/font" Target="fonts/PoppinsBlack-boldItalic.fntdata"/><Relationship Id="rId15" Type="http://schemas.openxmlformats.org/officeDocument/2006/relationships/slide" Target="slides/slide9.xml"/><Relationship Id="rId110" Type="http://schemas.openxmlformats.org/officeDocument/2006/relationships/font" Target="fonts/Poppins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PoppinsLight-regular.fntdata"/><Relationship Id="rId18" Type="http://schemas.openxmlformats.org/officeDocument/2006/relationships/slide" Target="slides/slide12.xml"/><Relationship Id="rId113" Type="http://schemas.openxmlformats.org/officeDocument/2006/relationships/font" Target="fonts/Poppins-boldItalic.fntdata"/><Relationship Id="rId112" Type="http://schemas.openxmlformats.org/officeDocument/2006/relationships/font" Target="fonts/Poppins-italic.fntdata"/><Relationship Id="rId111" Type="http://schemas.openxmlformats.org/officeDocument/2006/relationships/font" Target="fonts/Poppins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c883d3cd5_2_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bc883d3cd5_2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c883d3cd5_2_2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bc883d3cd5_2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49f32b6c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49f32b6c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401accaea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e401accaea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e498980411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e498980411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bc883d3cd5_2_14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bc883d3cd5_2_1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401accaea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e401accaea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401accaea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e401accaea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4943fd96d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4943fd96d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401accaea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e401accaea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401accaea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e401accaea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401accaea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e401accaea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401accaea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e401accaea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401accaea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e401accaea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c883d3cd5_2_2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bc883d3cd5_2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c883d3cd5_2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bc883d3cd5_2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4943fd96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e4943fd96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4943fd96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4943fd96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4943fd96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4943fd96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4943fd96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4943fd96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4943fd96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4943fd96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4943fd96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4943fd96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4943fd96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4943fd96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4943fd96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4943fd96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4943fd96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4943fd96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4943fd96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4943fd96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c883d3cd5_2_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bc883d3cd5_2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4943fd96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4943fd96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4943fd96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4943fd96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4943fd96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4943fd9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4943fd96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4943fd96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4943fd96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4943fd96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4943fd96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4943fd96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4943fd96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4943fd96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4943fd96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4943fd96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4943fd96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4943fd96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4943fd96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4943fd96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c883d3cd5_2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bc883d3cd5_2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4943fd96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e4943fd96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4943fd96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4943fd96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4943fd96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4943fd96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4943fd96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e4943fd96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4943fd96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4943fd96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4943fd96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e4943fd96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4943fd96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4943fd96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4943fd96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4943fd96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e401accaea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e401accaea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401accaea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e401accaea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c883d3cd5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bc883d3cd5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4943fd96d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e4943fd96d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4943fd96d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e4943fd96d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4943fd96d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e4943fd96d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4943fd96d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e4943fd96d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4943fd96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4943fd96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4943fd96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4943fd96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4943fd96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4943fd96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4943fd96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4943fd96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4943fd96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4943fd96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4943fd96d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4943fd96d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c883d3cd5_2_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bc883d3cd5_2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e4943fd96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e4943fd96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4943fd96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e4943fd96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4943fd96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e4943fd96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4943fd96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4943fd96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4943fd96d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e4943fd96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4943fd96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4943fd96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4943fd96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4943fd96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4943fd96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e4943fd96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4943fd96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4943fd96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e4943fd96d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e4943fd96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401accaea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e401accaea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4943fd96d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4943fd96d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4943fd96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e4943fd96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e4943fd96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e4943fd96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4943fd96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4943fd96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4943fd96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4943fd96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4989804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4989804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49898041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49898041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e401accaea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e401accaea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49898041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e49898041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498980411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e498980411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401accaea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e401accaea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e49898041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e49898041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49898041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49898041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e49898041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e49898041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49898041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49898041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49898041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e49898041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e49898041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e49898041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e49898041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e49898041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498980411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49898041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e498980411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e49898041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e498980411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e49898041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c883d3cd5_2_2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bc883d3cd5_2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49898041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49898041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e49898041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e49898041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498980411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49898041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e49f32b6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e49f32b6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49f32b6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49f32b6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e49f32b6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e49f32b6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49f32b6c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49f32b6c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e49f32b6c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e49f32b6c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49f32b6c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e49f32b6c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49f32b6c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e49f32b6c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25908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6">
            <a:alphaModFix/>
          </a:blip>
          <a:srcRect b="0" l="0" r="29970" t="0"/>
          <a:stretch/>
        </p:blipFill>
        <p:spPr>
          <a:xfrm>
            <a:off x="1820498" y="275002"/>
            <a:ext cx="770302" cy="41295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552587" y="3077810"/>
            <a:ext cx="1278797" cy="1278797"/>
          </a:xfrm>
          <a:prstGeom prst="donut">
            <a:avLst>
              <a:gd fmla="val 29534" name="adj"/>
            </a:avLst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8504602" y="3589702"/>
            <a:ext cx="639398" cy="1278796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933450" y="914400"/>
            <a:ext cx="3314700" cy="3314700"/>
          </a:xfrm>
          <a:prstGeom prst="ellipse">
            <a:avLst/>
          </a:prstGeom>
          <a:solidFill>
            <a:srgbClr val="F5F7F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9" name="Google Shape;59;p14"/>
          <p:cNvSpPr/>
          <p:nvPr>
            <p:ph idx="2" type="pic"/>
          </p:nvPr>
        </p:nvSpPr>
        <p:spPr>
          <a:xfrm>
            <a:off x="1189264" y="1169413"/>
            <a:ext cx="2803073" cy="280467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bg>
      <p:bgPr>
        <a:solidFill>
          <a:srgbClr val="0C0C0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6572250" y="0"/>
            <a:ext cx="2571751" cy="5143500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6">
            <a:alphaModFix/>
          </a:blip>
          <a:srcRect b="0" l="0" r="29970" t="0"/>
          <a:stretch/>
        </p:blipFill>
        <p:spPr>
          <a:xfrm>
            <a:off x="258398" y="275002"/>
            <a:ext cx="770302" cy="41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/>
          <p:nvPr/>
        </p:nvSpPr>
        <p:spPr>
          <a:xfrm flipH="1">
            <a:off x="-1" y="0"/>
            <a:ext cx="904875" cy="90487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9" name="Google Shape;69;p16"/>
          <p:cNvSpPr/>
          <p:nvPr/>
        </p:nvSpPr>
        <p:spPr>
          <a:xfrm rot="5400000">
            <a:off x="7786685" y="3786185"/>
            <a:ext cx="904877" cy="1809753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bg>
      <p:bgPr>
        <a:solidFill>
          <a:srgbClr val="0C0C0C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/>
          <p:nvPr/>
        </p:nvSpPr>
        <p:spPr>
          <a:xfrm flipH="1">
            <a:off x="0" y="1666874"/>
            <a:ext cx="904877" cy="1809753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8239123" y="1666874"/>
            <a:ext cx="904877" cy="1809753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/>
          <p:nvPr/>
        </p:nvSpPr>
        <p:spPr>
          <a:xfrm flipH="1" rot="-5400000">
            <a:off x="-2" y="3171824"/>
            <a:ext cx="1971676" cy="1971676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" name="Google Shape;79;p18"/>
          <p:cNvSpPr/>
          <p:nvPr/>
        </p:nvSpPr>
        <p:spPr>
          <a:xfrm flipH="1" rot="-5400000">
            <a:off x="8372475" y="1"/>
            <a:ext cx="771525" cy="77152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/>
          <p:nvPr/>
        </p:nvSpPr>
        <p:spPr>
          <a:xfrm flipH="1">
            <a:off x="-1" y="0"/>
            <a:ext cx="904875" cy="90487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4" name="Google Shape;84;p19"/>
          <p:cNvSpPr/>
          <p:nvPr/>
        </p:nvSpPr>
        <p:spPr>
          <a:xfrm rot="5400000">
            <a:off x="5857875" y="1857375"/>
            <a:ext cx="2190750" cy="4381500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5" name="Google Shape;85;p19"/>
          <p:cNvSpPr/>
          <p:nvPr>
            <p:ph idx="2" type="pic"/>
          </p:nvPr>
        </p:nvSpPr>
        <p:spPr>
          <a:xfrm>
            <a:off x="5641075" y="549728"/>
            <a:ext cx="2624351" cy="4044044"/>
          </a:xfrm>
          <a:prstGeom prst="roundRect">
            <a:avLst>
              <a:gd fmla="val 5727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8239125" y="0"/>
            <a:ext cx="904875" cy="90487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0" name="Google Shape;90;p20"/>
          <p:cNvSpPr/>
          <p:nvPr/>
        </p:nvSpPr>
        <p:spPr>
          <a:xfrm flipH="1" rot="-5400000">
            <a:off x="728662" y="2957513"/>
            <a:ext cx="1457325" cy="2914650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/>
          <p:nvPr/>
        </p:nvSpPr>
        <p:spPr>
          <a:xfrm flipH="1" rot="10800000">
            <a:off x="8239125" y="4238625"/>
            <a:ext cx="904875" cy="90487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5" name="Google Shape;95;p21"/>
          <p:cNvSpPr/>
          <p:nvPr/>
        </p:nvSpPr>
        <p:spPr>
          <a:xfrm rot="-5400000">
            <a:off x="452438" y="-452438"/>
            <a:ext cx="904877" cy="1809753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/>
        </p:nvSpPr>
        <p:spPr>
          <a:xfrm flipH="1">
            <a:off x="0" y="0"/>
            <a:ext cx="2571751" cy="5143500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8" name="Google Shape;98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2"/>
          <p:cNvSpPr/>
          <p:nvPr>
            <p:ph idx="2" type="pic"/>
          </p:nvPr>
        </p:nvSpPr>
        <p:spPr>
          <a:xfrm>
            <a:off x="954371" y="811864"/>
            <a:ext cx="2284130" cy="3519772"/>
          </a:xfrm>
          <a:prstGeom prst="roundRect">
            <a:avLst>
              <a:gd fmla="val 8446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101" name="Google Shape;101;p22"/>
          <p:cNvPicPr preferRelativeResize="0"/>
          <p:nvPr/>
        </p:nvPicPr>
        <p:blipFill rotWithShape="1">
          <a:blip r:embed="rId6">
            <a:alphaModFix/>
          </a:blip>
          <a:srcRect b="0" l="0" r="29970" t="0"/>
          <a:stretch/>
        </p:blipFill>
        <p:spPr>
          <a:xfrm>
            <a:off x="8115300" y="275002"/>
            <a:ext cx="770302" cy="41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bg>
      <p:bgPr>
        <a:solidFill>
          <a:srgbClr val="0C0C0C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6572250" y="0"/>
            <a:ext cx="2571751" cy="5143500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4" name="Google Shape;104;p23"/>
          <p:cNvPicPr preferRelativeResize="0"/>
          <p:nvPr/>
        </p:nvPicPr>
        <p:blipFill rotWithShape="1">
          <a:blip r:embed="rId2">
            <a:alphaModFix/>
          </a:blip>
          <a:srcRect b="0" l="0" r="29970" t="0"/>
          <a:stretch/>
        </p:blipFill>
        <p:spPr>
          <a:xfrm>
            <a:off x="258398" y="275002"/>
            <a:ext cx="770302" cy="41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/>
          <p:nvPr>
            <p:ph idx="2" type="pic"/>
          </p:nvPr>
        </p:nvSpPr>
        <p:spPr>
          <a:xfrm>
            <a:off x="5168095" y="1404825"/>
            <a:ext cx="3480004" cy="2333851"/>
          </a:xfrm>
          <a:prstGeom prst="roundRect">
            <a:avLst>
              <a:gd fmla="val 8594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/>
          <p:nvPr/>
        </p:nvSpPr>
        <p:spPr>
          <a:xfrm rot="5400000">
            <a:off x="8372475" y="1"/>
            <a:ext cx="771525" cy="77152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2" name="Google Shape;112;p24"/>
          <p:cNvSpPr/>
          <p:nvPr/>
        </p:nvSpPr>
        <p:spPr>
          <a:xfrm rot="-5400000">
            <a:off x="0" y="4371975"/>
            <a:ext cx="771525" cy="77152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5"/>
          <p:cNvSpPr/>
          <p:nvPr/>
        </p:nvSpPr>
        <p:spPr>
          <a:xfrm rot="10800000">
            <a:off x="-1" y="4238625"/>
            <a:ext cx="904875" cy="90487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7" name="Google Shape;117;p25"/>
          <p:cNvSpPr/>
          <p:nvPr/>
        </p:nvSpPr>
        <p:spPr>
          <a:xfrm flipH="1" rot="5400000">
            <a:off x="7058025" y="-695325"/>
            <a:ext cx="1390650" cy="2781300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bg>
      <p:bgPr>
        <a:solidFill>
          <a:srgbClr val="0C0C0C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/>
          <p:nvPr>
            <p:ph idx="2" type="pic"/>
          </p:nvPr>
        </p:nvSpPr>
        <p:spPr>
          <a:xfrm>
            <a:off x="5806165" y="0"/>
            <a:ext cx="3337835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122" name="Google Shape;122;p26"/>
          <p:cNvPicPr preferRelativeResize="0"/>
          <p:nvPr/>
        </p:nvPicPr>
        <p:blipFill rotWithShape="1">
          <a:blip r:embed="rId6">
            <a:alphaModFix/>
          </a:blip>
          <a:srcRect b="0" l="0" r="29970" t="0"/>
          <a:stretch/>
        </p:blipFill>
        <p:spPr>
          <a:xfrm>
            <a:off x="258398" y="275002"/>
            <a:ext cx="770302" cy="41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/>
          <p:nvPr/>
        </p:nvSpPr>
        <p:spPr>
          <a:xfrm rot="10800000">
            <a:off x="-1" y="4238625"/>
            <a:ext cx="904875" cy="90487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27" name="Google Shape;127;p27"/>
          <p:cNvSpPr/>
          <p:nvPr/>
        </p:nvSpPr>
        <p:spPr>
          <a:xfrm flipH="1" rot="5400000">
            <a:off x="7786685" y="-452438"/>
            <a:ext cx="904877" cy="1809753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bg>
      <p:bgPr>
        <a:solidFill>
          <a:srgbClr val="0C0C0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/>
          <p:nvPr/>
        </p:nvSpPr>
        <p:spPr>
          <a:xfrm flipH="1">
            <a:off x="0" y="1038225"/>
            <a:ext cx="1533525" cy="3067050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/>
          <p:nvPr/>
        </p:nvSpPr>
        <p:spPr>
          <a:xfrm>
            <a:off x="7610475" y="1038225"/>
            <a:ext cx="1533525" cy="3067050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6" name="Google Shape;136;p29"/>
          <p:cNvSpPr/>
          <p:nvPr>
            <p:ph idx="2" type="pic"/>
          </p:nvPr>
        </p:nvSpPr>
        <p:spPr>
          <a:xfrm>
            <a:off x="5446939" y="1169413"/>
            <a:ext cx="2803073" cy="280467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137" name="Google Shape;137;p29"/>
          <p:cNvPicPr preferRelativeResize="0"/>
          <p:nvPr/>
        </p:nvPicPr>
        <p:blipFill rotWithShape="1">
          <a:blip r:embed="rId6">
            <a:alphaModFix/>
          </a:blip>
          <a:srcRect b="0" l="0" r="29970" t="0"/>
          <a:stretch/>
        </p:blipFill>
        <p:spPr>
          <a:xfrm>
            <a:off x="258398" y="275002"/>
            <a:ext cx="770302" cy="41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0"/>
          <p:cNvSpPr/>
          <p:nvPr>
            <p:ph idx="2" type="pic"/>
          </p:nvPr>
        </p:nvSpPr>
        <p:spPr>
          <a:xfrm>
            <a:off x="1252736" y="687518"/>
            <a:ext cx="980505" cy="98106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2" name="Google Shape;142;p30"/>
          <p:cNvSpPr/>
          <p:nvPr>
            <p:ph idx="3" type="pic"/>
          </p:nvPr>
        </p:nvSpPr>
        <p:spPr>
          <a:xfrm>
            <a:off x="5114926" y="687518"/>
            <a:ext cx="980505" cy="98106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3" name="Google Shape;143;p30"/>
          <p:cNvSpPr/>
          <p:nvPr>
            <p:ph idx="4" type="pic"/>
          </p:nvPr>
        </p:nvSpPr>
        <p:spPr>
          <a:xfrm>
            <a:off x="1252736" y="2748986"/>
            <a:ext cx="980505" cy="98106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4" name="Google Shape;144;p30"/>
          <p:cNvSpPr/>
          <p:nvPr>
            <p:ph idx="5" type="pic"/>
          </p:nvPr>
        </p:nvSpPr>
        <p:spPr>
          <a:xfrm>
            <a:off x="5114926" y="2748986"/>
            <a:ext cx="980505" cy="98106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54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5" name="Google Shape;145;p30"/>
          <p:cNvSpPr/>
          <p:nvPr/>
        </p:nvSpPr>
        <p:spPr>
          <a:xfrm rot="10800000">
            <a:off x="0" y="4371975"/>
            <a:ext cx="771525" cy="77152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8372475" y="1"/>
            <a:ext cx="771525" cy="77152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PPTMON slide">
  <p:cSld name="17_PPTMON slid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1"/>
          <p:cNvSpPr/>
          <p:nvPr/>
        </p:nvSpPr>
        <p:spPr>
          <a:xfrm flipH="1">
            <a:off x="-1" y="0"/>
            <a:ext cx="904875" cy="90487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51" name="Google Shape;151;p31"/>
          <p:cNvSpPr/>
          <p:nvPr/>
        </p:nvSpPr>
        <p:spPr>
          <a:xfrm rot="5400000">
            <a:off x="5514977" y="1514478"/>
            <a:ext cx="2419348" cy="4838696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52" name="Google Shape;152;p31"/>
          <p:cNvSpPr/>
          <p:nvPr>
            <p:ph idx="2" type="pic"/>
          </p:nvPr>
        </p:nvSpPr>
        <p:spPr>
          <a:xfrm>
            <a:off x="5787208" y="647356"/>
            <a:ext cx="1816835" cy="3942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  <p:txBody>
          <a:bodyPr anchorCtr="1" anchor="ctr" bIns="34275" lIns="68575" spcFirstLastPara="1" rIns="68575" wrap="square" tIns="864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PPTMON slide">
  <p:cSld name="18_PPTMON slid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2"/>
          <p:cNvSpPr/>
          <p:nvPr/>
        </p:nvSpPr>
        <p:spPr>
          <a:xfrm flipH="1">
            <a:off x="-1" y="0"/>
            <a:ext cx="904875" cy="90487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57" name="Google Shape;157;p32"/>
          <p:cNvSpPr/>
          <p:nvPr/>
        </p:nvSpPr>
        <p:spPr>
          <a:xfrm rot="5400000">
            <a:off x="5279230" y="1278732"/>
            <a:ext cx="2576513" cy="5153025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58" name="Google Shape;158;p32"/>
          <p:cNvSpPr/>
          <p:nvPr>
            <p:ph idx="2" type="pic"/>
          </p:nvPr>
        </p:nvSpPr>
        <p:spPr>
          <a:xfrm>
            <a:off x="5072623" y="565540"/>
            <a:ext cx="2998403" cy="3999317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  <p:txBody>
          <a:bodyPr anchorCtr="1" anchor="ctr" bIns="34275" lIns="68575" spcFirstLastPara="1" rIns="68575" wrap="square" tIns="864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PPTMON slide">
  <p:cSld name="19_PPTMON slid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3"/>
          <p:cNvSpPr/>
          <p:nvPr/>
        </p:nvSpPr>
        <p:spPr>
          <a:xfrm flipH="1">
            <a:off x="-1" y="0"/>
            <a:ext cx="904875" cy="904875"/>
          </a:xfrm>
          <a:custGeom>
            <a:rect b="b" l="l" r="r" t="t"/>
            <a:pathLst>
              <a:path extrusionOk="0" h="2068287" w="2068286">
                <a:moveTo>
                  <a:pt x="0" y="0"/>
                </a:moveTo>
                <a:lnTo>
                  <a:pt x="1221695" y="0"/>
                </a:lnTo>
                <a:lnTo>
                  <a:pt x="1221695" y="1"/>
                </a:lnTo>
                <a:cubicBezTo>
                  <a:pt x="1221695" y="467560"/>
                  <a:pt x="1600727" y="846592"/>
                  <a:pt x="2068286" y="846592"/>
                </a:cubicBezTo>
                <a:lnTo>
                  <a:pt x="2068286" y="2068287"/>
                </a:lnTo>
                <a:cubicBezTo>
                  <a:pt x="926003" y="2068287"/>
                  <a:pt x="0" y="1142284"/>
                  <a:pt x="0" y="1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63" name="Google Shape;163;p33"/>
          <p:cNvSpPr/>
          <p:nvPr/>
        </p:nvSpPr>
        <p:spPr>
          <a:xfrm rot="5400000">
            <a:off x="4214814" y="214316"/>
            <a:ext cx="3286124" cy="6572247"/>
          </a:xfrm>
          <a:custGeom>
            <a:rect b="b" l="l" r="r" t="t"/>
            <a:pathLst>
              <a:path extrusionOk="0" h="4136572" w="2068286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24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64" name="Google Shape;164;p33"/>
          <p:cNvSpPr/>
          <p:nvPr>
            <p:ph idx="2" type="pic"/>
          </p:nvPr>
        </p:nvSpPr>
        <p:spPr>
          <a:xfrm>
            <a:off x="3930399" y="994083"/>
            <a:ext cx="3907074" cy="24170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1" anchor="ctr" bIns="34275" lIns="68575" spcFirstLastPara="1" rIns="68575" wrap="square" tIns="864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7F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4.png"/><Relationship Id="rId4" Type="http://schemas.openxmlformats.org/officeDocument/2006/relationships/image" Target="../media/image1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.png"/><Relationship Id="rId4" Type="http://schemas.openxmlformats.org/officeDocument/2006/relationships/image" Target="../media/image86.jpg"/><Relationship Id="rId5" Type="http://schemas.openxmlformats.org/officeDocument/2006/relationships/image" Target="../media/image85.png"/><Relationship Id="rId6" Type="http://schemas.openxmlformats.org/officeDocument/2006/relationships/image" Target="../media/image8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Relationship Id="rId4" Type="http://schemas.openxmlformats.org/officeDocument/2006/relationships/image" Target="../media/image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image" Target="../media/image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Relationship Id="rId4" Type="http://schemas.openxmlformats.org/officeDocument/2006/relationships/image" Target="../media/image1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Relationship Id="rId4" Type="http://schemas.openxmlformats.org/officeDocument/2006/relationships/image" Target="../media/image1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Relationship Id="rId4" Type="http://schemas.openxmlformats.org/officeDocument/2006/relationships/image" Target="../media/image1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Relationship Id="rId4" Type="http://schemas.openxmlformats.org/officeDocument/2006/relationships/image" Target="../media/image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Relationship Id="rId4" Type="http://schemas.openxmlformats.org/officeDocument/2006/relationships/image" Target="../media/image1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Relationship Id="rId4" Type="http://schemas.openxmlformats.org/officeDocument/2006/relationships/image" Target="../media/image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1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Relationship Id="rId4" Type="http://schemas.openxmlformats.org/officeDocument/2006/relationships/image" Target="../media/image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Relationship Id="rId4" Type="http://schemas.openxmlformats.org/officeDocument/2006/relationships/image" Target="../media/image1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Relationship Id="rId4" Type="http://schemas.openxmlformats.org/officeDocument/2006/relationships/image" Target="../media/image1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Relationship Id="rId4" Type="http://schemas.openxmlformats.org/officeDocument/2006/relationships/image" Target="../media/image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Relationship Id="rId4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Relationship Id="rId4" Type="http://schemas.openxmlformats.org/officeDocument/2006/relationships/image" Target="../media/image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png"/><Relationship Id="rId4" Type="http://schemas.openxmlformats.org/officeDocument/2006/relationships/image" Target="../media/image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Relationship Id="rId4" Type="http://schemas.openxmlformats.org/officeDocument/2006/relationships/image" Target="../media/image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Relationship Id="rId4" Type="http://schemas.openxmlformats.org/officeDocument/2006/relationships/image" Target="../media/image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Relationship Id="rId4" Type="http://schemas.openxmlformats.org/officeDocument/2006/relationships/image" Target="../media/image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1.png"/><Relationship Id="rId4" Type="http://schemas.openxmlformats.org/officeDocument/2006/relationships/image" Target="../media/image1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0.png"/><Relationship Id="rId4" Type="http://schemas.openxmlformats.org/officeDocument/2006/relationships/image" Target="../media/image1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Relationship Id="rId4" Type="http://schemas.openxmlformats.org/officeDocument/2006/relationships/image" Target="../media/image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9.png"/><Relationship Id="rId4" Type="http://schemas.openxmlformats.org/officeDocument/2006/relationships/image" Target="../media/image1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1.png"/><Relationship Id="rId4" Type="http://schemas.openxmlformats.org/officeDocument/2006/relationships/image" Target="../media/image1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7.png"/><Relationship Id="rId4" Type="http://schemas.openxmlformats.org/officeDocument/2006/relationships/image" Target="../media/image1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Relationship Id="rId4" Type="http://schemas.openxmlformats.org/officeDocument/2006/relationships/image" Target="../media/image1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4.png"/><Relationship Id="rId4" Type="http://schemas.openxmlformats.org/officeDocument/2006/relationships/image" Target="../media/image1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1.png"/><Relationship Id="rId4" Type="http://schemas.openxmlformats.org/officeDocument/2006/relationships/image" Target="../media/image1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2.png"/><Relationship Id="rId4" Type="http://schemas.openxmlformats.org/officeDocument/2006/relationships/image" Target="../media/image1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8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png"/><Relationship Id="rId4" Type="http://schemas.openxmlformats.org/officeDocument/2006/relationships/image" Target="../media/image1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9.png"/><Relationship Id="rId4" Type="http://schemas.openxmlformats.org/officeDocument/2006/relationships/image" Target="../media/image1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9.png"/><Relationship Id="rId4" Type="http://schemas.openxmlformats.org/officeDocument/2006/relationships/image" Target="../media/image1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3.png"/><Relationship Id="rId4" Type="http://schemas.openxmlformats.org/officeDocument/2006/relationships/image" Target="../media/image1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7.png"/><Relationship Id="rId4" Type="http://schemas.openxmlformats.org/officeDocument/2006/relationships/image" Target="../media/image1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1.png"/><Relationship Id="rId4" Type="http://schemas.openxmlformats.org/officeDocument/2006/relationships/image" Target="../media/image1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Relationship Id="rId4" Type="http://schemas.openxmlformats.org/officeDocument/2006/relationships/image" Target="../media/image1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3.png"/><Relationship Id="rId4" Type="http://schemas.openxmlformats.org/officeDocument/2006/relationships/image" Target="../media/image1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83" y="1169433"/>
            <a:ext cx="2803200" cy="280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p36"/>
          <p:cNvSpPr txBox="1"/>
          <p:nvPr/>
        </p:nvSpPr>
        <p:spPr>
          <a:xfrm>
            <a:off x="4399189" y="2180014"/>
            <a:ext cx="4191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Text</a:t>
            </a:r>
            <a:r>
              <a:rPr lang="ko" sz="4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ko" sz="4100">
                <a:solidFill>
                  <a:srgbClr val="6DF2A5"/>
                </a:solidFill>
                <a:latin typeface="Poppins Black"/>
                <a:ea typeface="Poppins Black"/>
                <a:cs typeface="Poppins Black"/>
                <a:sym typeface="Poppins Black"/>
              </a:rPr>
              <a:t>Analysis</a:t>
            </a:r>
            <a:endParaRPr sz="4100">
              <a:solidFill>
                <a:srgbClr val="6DF2A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77" name="Google Shape;177;p36"/>
          <p:cNvSpPr txBox="1"/>
          <p:nvPr/>
        </p:nvSpPr>
        <p:spPr>
          <a:xfrm>
            <a:off x="4433209" y="3039836"/>
            <a:ext cx="41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Speaker:</a:t>
            </a:r>
            <a:r>
              <a:rPr lang="ko" sz="18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Herumb Shandilya</a:t>
            </a:r>
            <a:endParaRPr sz="18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156692" y="230911"/>
            <a:ext cx="3264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5F7FB"/>
                </a:solidFill>
                <a:latin typeface="Poppins"/>
                <a:ea typeface="Poppins"/>
                <a:cs typeface="Poppins"/>
                <a:sym typeface="Poppins"/>
              </a:rPr>
              <a:t>Omdena</a:t>
            </a:r>
            <a:endParaRPr b="1" sz="2200">
              <a:solidFill>
                <a:srgbClr val="F5F7F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36"/>
          <p:cNvSpPr txBox="1"/>
          <p:nvPr/>
        </p:nvSpPr>
        <p:spPr>
          <a:xfrm>
            <a:off x="4399189" y="1674218"/>
            <a:ext cx="329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Learning Session Series</a:t>
            </a:r>
            <a:endParaRPr sz="1800">
              <a:solidFill>
                <a:srgbClr val="6DF2A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36"/>
          <p:cNvSpPr txBox="1"/>
          <p:nvPr/>
        </p:nvSpPr>
        <p:spPr>
          <a:xfrm>
            <a:off x="2701509" y="4615236"/>
            <a:ext cx="41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14th July, 2020</a:t>
            </a:r>
            <a:endParaRPr sz="18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/>
        </p:nvSpPr>
        <p:spPr>
          <a:xfrm>
            <a:off x="1952959" y="947959"/>
            <a:ext cx="523808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Domain Specific Pre-Processing</a:t>
            </a:r>
            <a:endParaRPr sz="21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6176660" y="1674287"/>
            <a:ext cx="2329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Often on social media the text 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write isn’t grammar friendly.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</a:t>
            </a:r>
            <a:r>
              <a:rPr b="1" lang="ko" sz="12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PyEnchant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we can correct the spellings.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6176672" y="2918091"/>
            <a:ext cx="2329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Scraped data in raw form or any other data depend on method extracted may contain html tags.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 be removed using </a:t>
            </a:r>
            <a:r>
              <a:rPr b="1" lang="ko" sz="12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lxml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. Can be done using regex but not prefered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638175" y="1674287"/>
            <a:ext cx="2329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Emojis convey a meaning hence it’s better to not remove them.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</a:t>
            </a:r>
            <a:r>
              <a:rPr b="1" lang="ko" sz="12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emoji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library you can convert emoji to text.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638175" y="2918091"/>
            <a:ext cx="23292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May or may not 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improve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the results hence you can try with both and use the most suited approach.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</a:t>
            </a:r>
            <a:r>
              <a:rPr b="1" lang="ko" sz="12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regex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you can remove the hashtags.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9" name="Google Shape;279;p45"/>
          <p:cNvSpPr/>
          <p:nvPr/>
        </p:nvSpPr>
        <p:spPr>
          <a:xfrm>
            <a:off x="3211286" y="1773875"/>
            <a:ext cx="1281605" cy="985994"/>
          </a:xfrm>
          <a:prstGeom prst="roundRect">
            <a:avLst>
              <a:gd fmla="val 16667" name="adj"/>
            </a:avLst>
          </a:prstGeom>
          <a:solidFill>
            <a:srgbClr val="6DF2A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33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0" name="Google Shape;280;p45"/>
          <p:cNvSpPr/>
          <p:nvPr/>
        </p:nvSpPr>
        <p:spPr>
          <a:xfrm>
            <a:off x="4651110" y="1773875"/>
            <a:ext cx="1281605" cy="985994"/>
          </a:xfrm>
          <a:prstGeom prst="roundRect">
            <a:avLst>
              <a:gd fmla="val 16667" name="adj"/>
            </a:avLst>
          </a:prstGeom>
          <a:solidFill>
            <a:srgbClr val="6DF2A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33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1" name="Google Shape;281;p45"/>
          <p:cNvSpPr/>
          <p:nvPr/>
        </p:nvSpPr>
        <p:spPr>
          <a:xfrm>
            <a:off x="3211286" y="2918089"/>
            <a:ext cx="1281605" cy="985994"/>
          </a:xfrm>
          <a:prstGeom prst="roundRect">
            <a:avLst>
              <a:gd fmla="val 16667" name="adj"/>
            </a:avLst>
          </a:prstGeom>
          <a:solidFill>
            <a:srgbClr val="6DF2A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33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2" name="Google Shape;282;p45"/>
          <p:cNvSpPr/>
          <p:nvPr/>
        </p:nvSpPr>
        <p:spPr>
          <a:xfrm>
            <a:off x="4651110" y="2918089"/>
            <a:ext cx="1281605" cy="985994"/>
          </a:xfrm>
          <a:prstGeom prst="roundRect">
            <a:avLst>
              <a:gd fmla="val 16667" name="adj"/>
            </a:avLst>
          </a:prstGeom>
          <a:solidFill>
            <a:srgbClr val="6DF2A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334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799" y="2000007"/>
            <a:ext cx="278577" cy="16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0612" y="2000007"/>
            <a:ext cx="202601" cy="20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2800" y="3120505"/>
            <a:ext cx="278576" cy="270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0612" y="3187556"/>
            <a:ext cx="202601" cy="19247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/>
          <p:nvPr/>
        </p:nvSpPr>
        <p:spPr>
          <a:xfrm>
            <a:off x="3211286" y="3463066"/>
            <a:ext cx="1281605" cy="2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Hashtags</a:t>
            </a:r>
            <a:endParaRPr sz="11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4651110" y="3463066"/>
            <a:ext cx="1281605" cy="2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HTML Tags</a:t>
            </a:r>
            <a:endParaRPr sz="11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3211286" y="2315795"/>
            <a:ext cx="1281605" cy="2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Demojize</a:t>
            </a:r>
            <a:endParaRPr sz="11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4651110" y="2315795"/>
            <a:ext cx="1281605" cy="2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Spell Correction</a:t>
            </a:r>
            <a:endParaRPr sz="11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6"/>
          <p:cNvSpPr/>
          <p:nvPr/>
        </p:nvSpPr>
        <p:spPr>
          <a:xfrm>
            <a:off x="2647950" y="647700"/>
            <a:ext cx="3848100" cy="38481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What’s Next?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37"/>
          <p:cNvSpPr txBox="1"/>
          <p:nvPr/>
        </p:nvSpPr>
        <p:spPr>
          <a:xfrm>
            <a:off x="685507" y="3473075"/>
            <a:ext cx="208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Elmo </a:t>
            </a: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 be used to get embeddings that are dependant on the context.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0" name="Google Shape;900;p137"/>
          <p:cNvSpPr/>
          <p:nvPr/>
        </p:nvSpPr>
        <p:spPr>
          <a:xfrm>
            <a:off x="409050" y="2874800"/>
            <a:ext cx="263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Elmo for Context Dependant Embeddings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01" name="Google Shape;901;p137"/>
          <p:cNvSpPr txBox="1"/>
          <p:nvPr/>
        </p:nvSpPr>
        <p:spPr>
          <a:xfrm>
            <a:off x="3528865" y="3473075"/>
            <a:ext cx="2086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is Attention? What are Transformers? What problems they address?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2" name="Google Shape;902;p137"/>
          <p:cNvSpPr/>
          <p:nvPr/>
        </p:nvSpPr>
        <p:spPr>
          <a:xfrm>
            <a:off x="3528865" y="2874809"/>
            <a:ext cx="2086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Attention and Transformers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03" name="Google Shape;903;p137"/>
          <p:cNvSpPr txBox="1"/>
          <p:nvPr/>
        </p:nvSpPr>
        <p:spPr>
          <a:xfrm>
            <a:off x="6372224" y="3473075"/>
            <a:ext cx="2086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pretrained models like Bert, Roberta, XLNet etc. for classification.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4" name="Google Shape;904;p137"/>
          <p:cNvSpPr/>
          <p:nvPr/>
        </p:nvSpPr>
        <p:spPr>
          <a:xfrm>
            <a:off x="6372224" y="2874809"/>
            <a:ext cx="2086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SOTA Models for Text Classification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05" name="Google Shape;905;p137"/>
          <p:cNvSpPr txBox="1"/>
          <p:nvPr/>
        </p:nvSpPr>
        <p:spPr>
          <a:xfrm>
            <a:off x="2249132" y="935757"/>
            <a:ext cx="4645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Where to go from here?</a:t>
            </a:r>
            <a:endParaRPr sz="24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06" name="Google Shape;906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808200" cy="8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37"/>
          <p:cNvPicPr preferRelativeResize="0"/>
          <p:nvPr/>
        </p:nvPicPr>
        <p:blipFill rotWithShape="1">
          <a:blip r:embed="rId4">
            <a:alphaModFix/>
          </a:blip>
          <a:srcRect b="22995" l="30732" r="24624" t="10020"/>
          <a:stretch/>
        </p:blipFill>
        <p:spPr>
          <a:xfrm>
            <a:off x="1205551" y="1705801"/>
            <a:ext cx="1046100" cy="104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8" name="Google Shape;908;p137"/>
          <p:cNvPicPr preferRelativeResize="0"/>
          <p:nvPr/>
        </p:nvPicPr>
        <p:blipFill rotWithShape="1">
          <a:blip r:embed="rId5">
            <a:alphaModFix/>
          </a:blip>
          <a:srcRect b="-8809" l="-11546" r="-11546" t="-8809"/>
          <a:stretch/>
        </p:blipFill>
        <p:spPr>
          <a:xfrm>
            <a:off x="3867875" y="1607250"/>
            <a:ext cx="1243200" cy="124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9" name="Google Shape;909;p137"/>
          <p:cNvPicPr preferRelativeResize="0"/>
          <p:nvPr/>
        </p:nvPicPr>
        <p:blipFill rotWithShape="1">
          <a:blip r:embed="rId6">
            <a:alphaModFix/>
          </a:blip>
          <a:srcRect b="119" l="0" r="0" t="129"/>
          <a:stretch/>
        </p:blipFill>
        <p:spPr>
          <a:xfrm>
            <a:off x="6892301" y="1705801"/>
            <a:ext cx="1046100" cy="104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8"/>
          <p:cNvSpPr txBox="1"/>
          <p:nvPr/>
        </p:nvSpPr>
        <p:spPr>
          <a:xfrm>
            <a:off x="2004300" y="2660401"/>
            <a:ext cx="51354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4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Thanks</a:t>
            </a:r>
            <a:r>
              <a:rPr lang="ko" sz="4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! </a:t>
            </a:r>
            <a:endParaRPr sz="41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Any Questions?</a:t>
            </a:r>
            <a:endParaRPr sz="1100"/>
          </a:p>
        </p:txBody>
      </p:sp>
      <p:sp>
        <p:nvSpPr>
          <p:cNvPr id="915" name="Google Shape;915;p138"/>
          <p:cNvSpPr txBox="1"/>
          <p:nvPr/>
        </p:nvSpPr>
        <p:spPr>
          <a:xfrm>
            <a:off x="3146413" y="3494384"/>
            <a:ext cx="2851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6" name="Google Shape;91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863" y="1278127"/>
            <a:ext cx="1382275" cy="13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 rotWithShape="1">
          <a:blip r:embed="rId3">
            <a:alphaModFix/>
          </a:blip>
          <a:srcRect b="2098" l="0" r="0" t="2098"/>
          <a:stretch/>
        </p:blipFill>
        <p:spPr>
          <a:xfrm>
            <a:off x="5168100" y="1404825"/>
            <a:ext cx="3480000" cy="2333700"/>
          </a:xfrm>
          <a:prstGeom prst="roundRect">
            <a:avLst>
              <a:gd fmla="val 8234" name="adj"/>
            </a:avLst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1422330" y="2123236"/>
            <a:ext cx="36525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Words which does not add much meaning to a sentence.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334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They may add structure to the sentence but don’t add any insight about the meaning.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334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NLTK has a list of stopwords inbuilt for various languages.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8" name="Google Shape;298;p46"/>
          <p:cNvSpPr/>
          <p:nvPr/>
        </p:nvSpPr>
        <p:spPr>
          <a:xfrm>
            <a:off x="1358036" y="1621517"/>
            <a:ext cx="371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Stopwords</a:t>
            </a:r>
            <a:endParaRPr sz="18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99" name="Google Shape;299;p46"/>
          <p:cNvSpPr/>
          <p:nvPr/>
        </p:nvSpPr>
        <p:spPr>
          <a:xfrm>
            <a:off x="219396" y="1523187"/>
            <a:ext cx="937200" cy="9372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240" y="1829568"/>
            <a:ext cx="341520" cy="32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/>
        </p:nvSpPr>
        <p:spPr>
          <a:xfrm>
            <a:off x="838200" y="1213273"/>
            <a:ext cx="402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Stemming vs </a:t>
            </a:r>
            <a:r>
              <a:rPr lang="ko" sz="2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Lemmatization</a:t>
            </a:r>
            <a:endParaRPr sz="21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06" name="Google Shape;306;p47"/>
          <p:cNvSpPr txBox="1"/>
          <p:nvPr/>
        </p:nvSpPr>
        <p:spPr>
          <a:xfrm>
            <a:off x="838076" y="2559573"/>
            <a:ext cx="36018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Stemming converts words to it’s root form. Helps reducing the dimensions and making data more dense.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stemmed words may or may not be a part of the english vocabulary.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PorterStemmer is a popular stemmer and available in NLTK. 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837413" y="2052364"/>
            <a:ext cx="359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Stemming</a:t>
            </a:r>
            <a:endParaRPr sz="12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4789705" y="2559573"/>
            <a:ext cx="36018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Lemmatization, like stemming, </a:t>
            </a: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converts words to it’s root form. 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Lemmatized words are a part of the english vocabulary.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WordnetLemmatizer is available in NLTK.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9" name="Google Shape;309;p47"/>
          <p:cNvSpPr/>
          <p:nvPr/>
        </p:nvSpPr>
        <p:spPr>
          <a:xfrm>
            <a:off x="4789041" y="2052364"/>
            <a:ext cx="359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Lemmatization</a:t>
            </a:r>
            <a:endParaRPr sz="12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723900" y="1325494"/>
            <a:ext cx="2764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</a:t>
            </a: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Stem </a:t>
            </a: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anyway?</a:t>
            </a:r>
            <a:endParaRPr sz="240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48"/>
          <p:cNvSpPr txBox="1"/>
          <p:nvPr/>
        </p:nvSpPr>
        <p:spPr>
          <a:xfrm>
            <a:off x="4829175" y="1640470"/>
            <a:ext cx="3591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Makes dataset more dense by reducing dimension by 2-3 folds. 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7" name="Google Shape;317;p48"/>
          <p:cNvSpPr/>
          <p:nvPr/>
        </p:nvSpPr>
        <p:spPr>
          <a:xfrm>
            <a:off x="4829175" y="1386550"/>
            <a:ext cx="400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Advantages</a:t>
            </a:r>
            <a:endParaRPr sz="1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18" name="Google Shape;318;p48"/>
          <p:cNvSpPr/>
          <p:nvPr/>
        </p:nvSpPr>
        <p:spPr>
          <a:xfrm>
            <a:off x="3905250" y="1447608"/>
            <a:ext cx="685800" cy="6858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01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4829175" y="3202954"/>
            <a:ext cx="3591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Sometimes adding inflections may add a difference which will be removed in stemming.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0" name="Google Shape;320;p48"/>
          <p:cNvSpPr/>
          <p:nvPr/>
        </p:nvSpPr>
        <p:spPr>
          <a:xfrm>
            <a:off x="4829175" y="2949033"/>
            <a:ext cx="35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Downside?</a:t>
            </a:r>
            <a:endParaRPr sz="1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21" name="Google Shape;321;p48"/>
          <p:cNvSpPr/>
          <p:nvPr/>
        </p:nvSpPr>
        <p:spPr>
          <a:xfrm>
            <a:off x="3905250" y="3010092"/>
            <a:ext cx="685800" cy="6858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02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150" y="1513200"/>
            <a:ext cx="3480000" cy="2117100"/>
          </a:xfrm>
          <a:prstGeom prst="roundRect">
            <a:avLst>
              <a:gd fmla="val 8234" name="adj"/>
            </a:avLst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/>
        </p:nvSpPr>
        <p:spPr>
          <a:xfrm>
            <a:off x="1422330" y="2123236"/>
            <a:ext cx="36525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Contractions are abbreviation for a sequence of words.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334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can expand contractions but most expanded ones will be removed when you remove stopwords.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 Light"/>
              <a:buChar char="•"/>
            </a:pPr>
            <a:r>
              <a:rPr lang="ko" sz="1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Hence it may not matter much.</a:t>
            </a:r>
            <a:endParaRPr sz="1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1358036" y="1621517"/>
            <a:ext cx="371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Contractions - To be or not to be?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30" name="Google Shape;330;p49"/>
          <p:cNvSpPr/>
          <p:nvPr/>
        </p:nvSpPr>
        <p:spPr>
          <a:xfrm>
            <a:off x="219396" y="1523187"/>
            <a:ext cx="937200" cy="9372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331" name="Google Shape;331;p49"/>
          <p:cNvGrpSpPr/>
          <p:nvPr/>
        </p:nvGrpSpPr>
        <p:grpSpPr>
          <a:xfrm>
            <a:off x="453634" y="1753807"/>
            <a:ext cx="468747" cy="475933"/>
            <a:chOff x="6151784" y="2905672"/>
            <a:chExt cx="390525" cy="390525"/>
          </a:xfrm>
        </p:grpSpPr>
        <p:sp>
          <p:nvSpPr>
            <p:cNvPr id="332" name="Google Shape;332;p49"/>
            <p:cNvSpPr/>
            <p:nvPr/>
          </p:nvSpPr>
          <p:spPr>
            <a:xfrm>
              <a:off x="6151784" y="2905672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6300160" y="2942986"/>
              <a:ext cx="200025" cy="200025"/>
            </a:xfrm>
            <a:custGeom>
              <a:rect b="b" l="l" r="r" t="t"/>
              <a:pathLst>
                <a:path extrusionOk="0" h="200025" w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/>
        </p:nvSpPr>
        <p:spPr>
          <a:xfrm>
            <a:off x="482719" y="906696"/>
            <a:ext cx="492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Text Pre-Processing</a:t>
            </a: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Pipeline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39" name="Google Shape;339;p50"/>
          <p:cNvSpPr/>
          <p:nvPr/>
        </p:nvSpPr>
        <p:spPr>
          <a:xfrm>
            <a:off x="4882926" y="1642380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27000" lIns="1242000" spcFirstLastPara="1" rIns="540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Lowercase and split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40" name="Google Shape;340;p50"/>
          <p:cNvSpPr/>
          <p:nvPr/>
        </p:nvSpPr>
        <p:spPr>
          <a:xfrm>
            <a:off x="1926775" y="1642380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Ctr="0" anchor="ctr" bIns="27000" lIns="1242000" spcFirstLastPara="1" rIns="540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DF2A5"/>
                </a:solidFill>
                <a:latin typeface="Poppins Black"/>
                <a:ea typeface="Poppins Black"/>
                <a:cs typeface="Poppins Black"/>
                <a:sym typeface="Poppins Black"/>
              </a:rPr>
              <a:t>Transform any abnormalities</a:t>
            </a:r>
            <a:endParaRPr sz="1500">
              <a:solidFill>
                <a:srgbClr val="6DF2A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1" y="1642380"/>
            <a:ext cx="2649313" cy="1438275"/>
          </a:xfrm>
          <a:custGeom>
            <a:rect b="b" l="l" r="r" t="t"/>
            <a:pathLst>
              <a:path extrusionOk="0" h="1917700" w="3532417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27000" lIns="540000" spcFirstLastPara="1" rIns="540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Removing Noise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482719" y="3302588"/>
            <a:ext cx="1880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Numbers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Punctuations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Hyperlinks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3" name="Google Shape;343;p50"/>
          <p:cNvSpPr txBox="1"/>
          <p:nvPr/>
        </p:nvSpPr>
        <p:spPr>
          <a:xfrm>
            <a:off x="3081422" y="3302600"/>
            <a:ext cx="2328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Spell Correction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Demojization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Remove HTML Tags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 HashTags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44" name="Google Shape;3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808200" cy="8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0"/>
          <p:cNvSpPr txBox="1"/>
          <p:nvPr/>
        </p:nvSpPr>
        <p:spPr>
          <a:xfrm>
            <a:off x="6012662" y="3302588"/>
            <a:ext cx="188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Convert Text to lowercase.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Convert the text into list of words.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/>
        </p:nvSpPr>
        <p:spPr>
          <a:xfrm>
            <a:off x="482719" y="906696"/>
            <a:ext cx="492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Text Pre-Processing 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Pipeline</a:t>
            </a:r>
            <a:endParaRPr sz="24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1" name="Google Shape;351;p51"/>
          <p:cNvSpPr txBox="1"/>
          <p:nvPr/>
        </p:nvSpPr>
        <p:spPr>
          <a:xfrm>
            <a:off x="482719" y="3302588"/>
            <a:ext cx="1880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Remove stopwords from the list of words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2" name="Google Shape;352;p51"/>
          <p:cNvSpPr txBox="1"/>
          <p:nvPr/>
        </p:nvSpPr>
        <p:spPr>
          <a:xfrm>
            <a:off x="3081437" y="3302588"/>
            <a:ext cx="188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Apply stemming or lemmatization on the words given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808200" cy="8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1"/>
          <p:cNvSpPr/>
          <p:nvPr/>
        </p:nvSpPr>
        <p:spPr>
          <a:xfrm>
            <a:off x="4882926" y="1642380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27000" lIns="1242000" spcFirstLastPara="1" rIns="540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Join and Return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55" name="Google Shape;355;p51"/>
          <p:cNvSpPr/>
          <p:nvPr/>
        </p:nvSpPr>
        <p:spPr>
          <a:xfrm>
            <a:off x="1926775" y="1642380"/>
            <a:ext cx="3667805" cy="1438275"/>
          </a:xfrm>
          <a:custGeom>
            <a:rect b="b" l="l" r="r" t="t"/>
            <a:pathLst>
              <a:path extrusionOk="0" h="1917700" w="4890407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anchorCtr="0" anchor="ctr" bIns="27000" lIns="1242000" spcFirstLastPara="1" rIns="540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6DF2A5"/>
                </a:solidFill>
                <a:latin typeface="Poppins Black"/>
                <a:ea typeface="Poppins Black"/>
                <a:cs typeface="Poppins Black"/>
                <a:sym typeface="Poppins Black"/>
              </a:rPr>
              <a:t>Stem the words</a:t>
            </a:r>
            <a:endParaRPr sz="1500">
              <a:solidFill>
                <a:srgbClr val="6DF2A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56" name="Google Shape;356;p51"/>
          <p:cNvSpPr/>
          <p:nvPr/>
        </p:nvSpPr>
        <p:spPr>
          <a:xfrm>
            <a:off x="1" y="1642380"/>
            <a:ext cx="2649313" cy="1438275"/>
          </a:xfrm>
          <a:custGeom>
            <a:rect b="b" l="l" r="r" t="t"/>
            <a:pathLst>
              <a:path extrusionOk="0" h="1917700" w="3532417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6DF2A5"/>
          </a:solidFill>
          <a:ln>
            <a:noFill/>
          </a:ln>
        </p:spPr>
        <p:txBody>
          <a:bodyPr anchorCtr="0" anchor="ctr" bIns="27000" lIns="540000" spcFirstLastPara="1" rIns="540000" wrap="square" tIns="2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Remove Stopwords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6012662" y="3302588"/>
            <a:ext cx="188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Join the list of words into text again.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Return the joined text.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/>
          <p:nvPr/>
        </p:nvSpPr>
        <p:spPr>
          <a:xfrm>
            <a:off x="2647950" y="647700"/>
            <a:ext cx="3848100" cy="38481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Frequency Based Embedding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3"/>
          <p:cNvPicPr preferRelativeResize="0"/>
          <p:nvPr/>
        </p:nvPicPr>
        <p:blipFill rotWithShape="1">
          <a:blip r:embed="rId3">
            <a:alphaModFix/>
          </a:blip>
          <a:srcRect b="0" l="4370" r="4379" t="0"/>
          <a:stretch/>
        </p:blipFill>
        <p:spPr>
          <a:xfrm>
            <a:off x="954375" y="811875"/>
            <a:ext cx="2284200" cy="3514200"/>
          </a:xfrm>
          <a:prstGeom prst="roundRect">
            <a:avLst>
              <a:gd fmla="val 8705" name="adj"/>
            </a:avLst>
          </a:prstGeom>
          <a:noFill/>
          <a:ln>
            <a:noFill/>
          </a:ln>
        </p:spPr>
      </p:pic>
      <p:sp>
        <p:nvSpPr>
          <p:cNvPr id="368" name="Google Shape;368;p53"/>
          <p:cNvSpPr txBox="1"/>
          <p:nvPr/>
        </p:nvSpPr>
        <p:spPr>
          <a:xfrm>
            <a:off x="4934184" y="2047036"/>
            <a:ext cx="36525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Convert a sentence to a Bag of Word Representation.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Available in sklearn.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E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ach entry represents frequency of various words in that sentence.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9" name="Google Shape;369;p53"/>
          <p:cNvSpPr/>
          <p:nvPr/>
        </p:nvSpPr>
        <p:spPr>
          <a:xfrm>
            <a:off x="4869889" y="1545317"/>
            <a:ext cx="371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Count Vectorizer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70" name="Google Shape;370;p53"/>
          <p:cNvSpPr/>
          <p:nvPr/>
        </p:nvSpPr>
        <p:spPr>
          <a:xfrm>
            <a:off x="3731250" y="1446987"/>
            <a:ext cx="937200" cy="9372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71" name="Google Shape;37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4029094" y="1744831"/>
            <a:ext cx="341520" cy="34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475" y="1307100"/>
            <a:ext cx="3823500" cy="2529300"/>
          </a:xfrm>
          <a:prstGeom prst="roundRect">
            <a:avLst>
              <a:gd fmla="val 8705" name="adj"/>
            </a:avLst>
          </a:prstGeom>
          <a:noFill/>
          <a:ln>
            <a:noFill/>
          </a:ln>
        </p:spPr>
      </p:pic>
      <p:sp>
        <p:nvSpPr>
          <p:cNvPr id="378" name="Google Shape;378;p54"/>
          <p:cNvSpPr txBox="1"/>
          <p:nvPr/>
        </p:nvSpPr>
        <p:spPr>
          <a:xfrm>
            <a:off x="4934184" y="2047036"/>
            <a:ext cx="36525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Convert a sentence to a Vector.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Available in sklearn.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Each entry represents tf-idf of a word.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Measures the uniqueness and relevance of your word.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4869889" y="1545317"/>
            <a:ext cx="371682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TF-IDF Vectorizer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80" name="Google Shape;3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/>
        </p:nvSpPr>
        <p:spPr>
          <a:xfrm>
            <a:off x="587759" y="1128031"/>
            <a:ext cx="2824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Learning Objectives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6" name="Google Shape;186;p37"/>
          <p:cNvSpPr txBox="1"/>
          <p:nvPr/>
        </p:nvSpPr>
        <p:spPr>
          <a:xfrm>
            <a:off x="3763739" y="1845739"/>
            <a:ext cx="209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NLTK to preprocess text to make it provide better insights.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7" name="Google Shape;187;p37"/>
          <p:cNvSpPr/>
          <p:nvPr/>
        </p:nvSpPr>
        <p:spPr>
          <a:xfrm>
            <a:off x="3763738" y="1508614"/>
            <a:ext cx="209587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Text Cleaning</a:t>
            </a:r>
            <a:endParaRPr sz="1100"/>
          </a:p>
        </p:txBody>
      </p:sp>
      <p:sp>
        <p:nvSpPr>
          <p:cNvPr id="188" name="Google Shape;188;p37"/>
          <p:cNvSpPr/>
          <p:nvPr/>
        </p:nvSpPr>
        <p:spPr>
          <a:xfrm>
            <a:off x="3754213" y="1137556"/>
            <a:ext cx="209587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01.</a:t>
            </a:r>
            <a:endParaRPr sz="1100"/>
          </a:p>
        </p:txBody>
      </p:sp>
      <p:sp>
        <p:nvSpPr>
          <p:cNvPr id="189" name="Google Shape;189;p37"/>
          <p:cNvSpPr txBox="1"/>
          <p:nvPr/>
        </p:nvSpPr>
        <p:spPr>
          <a:xfrm>
            <a:off x="6201758" y="1845739"/>
            <a:ext cx="2095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Training your own text classification model.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0" name="Google Shape;190;p37"/>
          <p:cNvSpPr/>
          <p:nvPr/>
        </p:nvSpPr>
        <p:spPr>
          <a:xfrm>
            <a:off x="6201758" y="1508614"/>
            <a:ext cx="209587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Text Classification</a:t>
            </a:r>
            <a:endParaRPr sz="1100"/>
          </a:p>
        </p:txBody>
      </p:sp>
      <p:sp>
        <p:nvSpPr>
          <p:cNvPr id="191" name="Google Shape;191;p37"/>
          <p:cNvSpPr/>
          <p:nvPr/>
        </p:nvSpPr>
        <p:spPr>
          <a:xfrm>
            <a:off x="6192233" y="1137556"/>
            <a:ext cx="209587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03.</a:t>
            </a:r>
            <a:endParaRPr sz="1100"/>
          </a:p>
        </p:txBody>
      </p:sp>
      <p:sp>
        <p:nvSpPr>
          <p:cNvPr id="192" name="Google Shape;192;p37"/>
          <p:cNvSpPr txBox="1"/>
          <p:nvPr/>
        </p:nvSpPr>
        <p:spPr>
          <a:xfrm>
            <a:off x="3763739" y="3606920"/>
            <a:ext cx="2095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Converting Words and Sentences to a form more suitable for the model.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3" name="Google Shape;193;p37"/>
          <p:cNvSpPr/>
          <p:nvPr/>
        </p:nvSpPr>
        <p:spPr>
          <a:xfrm>
            <a:off x="3763738" y="3269795"/>
            <a:ext cx="2095877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 Extraction</a:t>
            </a:r>
            <a:endParaRPr sz="1100"/>
          </a:p>
        </p:txBody>
      </p:sp>
      <p:sp>
        <p:nvSpPr>
          <p:cNvPr id="194" name="Google Shape;194;p37"/>
          <p:cNvSpPr/>
          <p:nvPr/>
        </p:nvSpPr>
        <p:spPr>
          <a:xfrm>
            <a:off x="3754213" y="2898737"/>
            <a:ext cx="209587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02.</a:t>
            </a:r>
            <a:endParaRPr sz="1100"/>
          </a:p>
        </p:txBody>
      </p:sp>
      <p:sp>
        <p:nvSpPr>
          <p:cNvPr id="195" name="Google Shape;195;p37"/>
          <p:cNvSpPr txBox="1"/>
          <p:nvPr/>
        </p:nvSpPr>
        <p:spPr>
          <a:xfrm>
            <a:off x="6201758" y="3606920"/>
            <a:ext cx="209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 to RNN for Text Classification and Word2Vec.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6" name="Google Shape;196;p37"/>
          <p:cNvSpPr/>
          <p:nvPr/>
        </p:nvSpPr>
        <p:spPr>
          <a:xfrm>
            <a:off x="6201750" y="3269800"/>
            <a:ext cx="2201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Improving the results</a:t>
            </a:r>
            <a:endParaRPr sz="1100"/>
          </a:p>
        </p:txBody>
      </p:sp>
      <p:sp>
        <p:nvSpPr>
          <p:cNvPr id="197" name="Google Shape;197;p37"/>
          <p:cNvSpPr/>
          <p:nvPr/>
        </p:nvSpPr>
        <p:spPr>
          <a:xfrm>
            <a:off x="6192233" y="2898737"/>
            <a:ext cx="209587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04.</a:t>
            </a:r>
            <a:endParaRPr sz="1100"/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/>
          <p:nvPr/>
        </p:nvSpPr>
        <p:spPr>
          <a:xfrm>
            <a:off x="2716199" y="2675449"/>
            <a:ext cx="3711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5F7FB"/>
                </a:solidFill>
                <a:latin typeface="Poppins Black"/>
                <a:ea typeface="Poppins Black"/>
                <a:cs typeface="Poppins Black"/>
                <a:sym typeface="Poppins Black"/>
              </a:rPr>
              <a:t>How it Works?</a:t>
            </a:r>
            <a:endParaRPr sz="3000">
              <a:solidFill>
                <a:srgbClr val="F5F7FB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86" name="Google Shape;386;p55"/>
          <p:cNvSpPr txBox="1"/>
          <p:nvPr/>
        </p:nvSpPr>
        <p:spPr>
          <a:xfrm>
            <a:off x="2742911" y="3176770"/>
            <a:ext cx="365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5F7FB"/>
                </a:solidFill>
                <a:latin typeface="Poppins Light"/>
                <a:ea typeface="Poppins Light"/>
                <a:cs typeface="Poppins Light"/>
                <a:sym typeface="Poppins Light"/>
              </a:rPr>
              <a:t>A Visual Guide</a:t>
            </a:r>
            <a:endParaRPr sz="1400">
              <a:solidFill>
                <a:srgbClr val="F5F7F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7" name="Google Shape;387;p55"/>
          <p:cNvSpPr/>
          <p:nvPr/>
        </p:nvSpPr>
        <p:spPr>
          <a:xfrm>
            <a:off x="4001299" y="1689175"/>
            <a:ext cx="805815" cy="882586"/>
          </a:xfrm>
          <a:custGeom>
            <a:rect b="b" l="l" r="r" t="t"/>
            <a:pathLst>
              <a:path extrusionOk="0" h="390525" w="342900">
                <a:moveTo>
                  <a:pt x="285750" y="276130"/>
                </a:moveTo>
                <a:cubicBezTo>
                  <a:pt x="270510" y="276130"/>
                  <a:pt x="256604" y="282321"/>
                  <a:pt x="246507" y="292322"/>
                </a:cubicBezTo>
                <a:lnTo>
                  <a:pt x="155353" y="230791"/>
                </a:lnTo>
                <a:cubicBezTo>
                  <a:pt x="160211" y="220599"/>
                  <a:pt x="163163" y="209360"/>
                  <a:pt x="163163" y="197358"/>
                </a:cubicBezTo>
                <a:cubicBezTo>
                  <a:pt x="163163" y="185357"/>
                  <a:pt x="160211" y="174117"/>
                  <a:pt x="155353" y="163925"/>
                </a:cubicBezTo>
                <a:lnTo>
                  <a:pt x="246507" y="102394"/>
                </a:lnTo>
                <a:cubicBezTo>
                  <a:pt x="256604" y="112395"/>
                  <a:pt x="270415" y="118586"/>
                  <a:pt x="285750" y="118586"/>
                </a:cubicBezTo>
                <a:cubicBezTo>
                  <a:pt x="316516" y="118586"/>
                  <a:pt x="341471" y="93631"/>
                  <a:pt x="341471" y="62865"/>
                </a:cubicBezTo>
                <a:cubicBezTo>
                  <a:pt x="341471" y="32099"/>
                  <a:pt x="316516" y="7144"/>
                  <a:pt x="285750" y="7144"/>
                </a:cubicBezTo>
                <a:cubicBezTo>
                  <a:pt x="254984" y="7144"/>
                  <a:pt x="230028" y="32099"/>
                  <a:pt x="230028" y="62865"/>
                </a:cubicBezTo>
                <a:cubicBezTo>
                  <a:pt x="230028" y="70295"/>
                  <a:pt x="231553" y="77343"/>
                  <a:pt x="234219" y="83820"/>
                </a:cubicBezTo>
                <a:lnTo>
                  <a:pt x="142970" y="145447"/>
                </a:lnTo>
                <a:cubicBezTo>
                  <a:pt x="128683" y="129540"/>
                  <a:pt x="108204" y="119348"/>
                  <a:pt x="85154" y="119348"/>
                </a:cubicBezTo>
                <a:cubicBezTo>
                  <a:pt x="42100" y="119348"/>
                  <a:pt x="7144" y="154305"/>
                  <a:pt x="7144" y="197358"/>
                </a:cubicBezTo>
                <a:cubicBezTo>
                  <a:pt x="7144" y="240411"/>
                  <a:pt x="42100" y="275368"/>
                  <a:pt x="85154" y="275368"/>
                </a:cubicBezTo>
                <a:cubicBezTo>
                  <a:pt x="108109" y="275368"/>
                  <a:pt x="128683" y="265176"/>
                  <a:pt x="142970" y="249269"/>
                </a:cubicBezTo>
                <a:lnTo>
                  <a:pt x="234219" y="310896"/>
                </a:lnTo>
                <a:cubicBezTo>
                  <a:pt x="231553" y="317373"/>
                  <a:pt x="230028" y="324421"/>
                  <a:pt x="230028" y="331851"/>
                </a:cubicBezTo>
                <a:cubicBezTo>
                  <a:pt x="230028" y="362617"/>
                  <a:pt x="254984" y="387572"/>
                  <a:pt x="285750" y="387572"/>
                </a:cubicBezTo>
                <a:cubicBezTo>
                  <a:pt x="316516" y="387572"/>
                  <a:pt x="341471" y="362617"/>
                  <a:pt x="341471" y="331851"/>
                </a:cubicBezTo>
                <a:cubicBezTo>
                  <a:pt x="341471" y="301085"/>
                  <a:pt x="316516" y="276130"/>
                  <a:pt x="285750" y="276130"/>
                </a:cubicBezTo>
                <a:close/>
              </a:path>
            </a:pathLst>
          </a:custGeom>
          <a:solidFill>
            <a:srgbClr val="F5F7F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/>
        </p:nvSpPr>
        <p:spPr>
          <a:xfrm>
            <a:off x="1057274" y="295059"/>
            <a:ext cx="613410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6DF2A5"/>
                </a:solidFill>
                <a:latin typeface="Poppins Black"/>
                <a:ea typeface="Poppins Black"/>
                <a:cs typeface="Poppins Black"/>
                <a:sym typeface="Poppins Black"/>
              </a:rPr>
              <a:t>Agenda</a:t>
            </a:r>
            <a:endParaRPr b="0" sz="2400">
              <a:solidFill>
                <a:srgbClr val="6DF2A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4" name="Google Shape;204;p38"/>
          <p:cNvSpPr/>
          <p:nvPr/>
        </p:nvSpPr>
        <p:spPr>
          <a:xfrm>
            <a:off x="809625" y="888926"/>
            <a:ext cx="2966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01. </a:t>
            </a: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Text Analysis?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5" name="Google Shape;205;p38"/>
          <p:cNvSpPr/>
          <p:nvPr/>
        </p:nvSpPr>
        <p:spPr>
          <a:xfrm>
            <a:off x="3674629" y="888920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02. </a:t>
            </a: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Removing Noise from Text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6" name="Google Shape;206;p38"/>
          <p:cNvSpPr/>
          <p:nvPr/>
        </p:nvSpPr>
        <p:spPr>
          <a:xfrm>
            <a:off x="809624" y="1674170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03. </a:t>
            </a: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Domain Specific Pre-Processing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7" name="Google Shape;207;p38"/>
          <p:cNvSpPr/>
          <p:nvPr/>
        </p:nvSpPr>
        <p:spPr>
          <a:xfrm>
            <a:off x="3674629" y="1674170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04. </a:t>
            </a: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StopWords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8" name="Google Shape;208;p38"/>
          <p:cNvSpPr/>
          <p:nvPr/>
        </p:nvSpPr>
        <p:spPr>
          <a:xfrm>
            <a:off x="809625" y="2539951"/>
            <a:ext cx="2966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05. Stemming vs Lemmatization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3674629" y="2539945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06. Frequency Based Embedding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0" name="Google Shape;210;p38"/>
          <p:cNvSpPr/>
          <p:nvPr/>
        </p:nvSpPr>
        <p:spPr>
          <a:xfrm>
            <a:off x="809624" y="3325195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07. </a:t>
            </a: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Training our ML Model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1" name="Google Shape;211;p38"/>
          <p:cNvSpPr/>
          <p:nvPr/>
        </p:nvSpPr>
        <p:spPr>
          <a:xfrm>
            <a:off x="3674629" y="3325195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08.Words as Vectors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2" name="Google Shape;212;p38"/>
          <p:cNvSpPr/>
          <p:nvPr/>
        </p:nvSpPr>
        <p:spPr>
          <a:xfrm>
            <a:off x="809624" y="4110445"/>
            <a:ext cx="2313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09</a:t>
            </a: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. Sentences as Sequence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3" name="Google Shape;213;p38"/>
          <p:cNvSpPr/>
          <p:nvPr/>
        </p:nvSpPr>
        <p:spPr>
          <a:xfrm>
            <a:off x="3674624" y="4110450"/>
            <a:ext cx="2966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10</a:t>
            </a:r>
            <a:r>
              <a:rPr lang="ko" sz="15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. Next Steps and Q/A</a:t>
            </a:r>
            <a:endParaRPr sz="15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/>
          <p:nvPr/>
        </p:nvSpPr>
        <p:spPr>
          <a:xfrm>
            <a:off x="2647950" y="647700"/>
            <a:ext cx="3848100" cy="38481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What is Text Analysis?</a:t>
            </a:r>
            <a:endParaRPr sz="27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/>
          <p:nvPr/>
        </p:nvSpPr>
        <p:spPr>
          <a:xfrm>
            <a:off x="2647950" y="647700"/>
            <a:ext cx="3848100" cy="38481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Training Our Model (Demo)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4"/>
          <p:cNvSpPr/>
          <p:nvPr/>
        </p:nvSpPr>
        <p:spPr>
          <a:xfrm>
            <a:off x="2647950" y="647700"/>
            <a:ext cx="3848100" cy="38481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Words as Vectors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0"/>
          <p:cNvPicPr preferRelativeResize="0"/>
          <p:nvPr/>
        </p:nvPicPr>
        <p:blipFill rotWithShape="1">
          <a:blip r:embed="rId3">
            <a:alphaModFix/>
          </a:blip>
          <a:srcRect b="0" l="17890" r="26042" t="0"/>
          <a:stretch/>
        </p:blipFill>
        <p:spPr>
          <a:xfrm>
            <a:off x="5641050" y="552900"/>
            <a:ext cx="2624400" cy="4037700"/>
          </a:xfrm>
          <a:prstGeom prst="roundRect">
            <a:avLst>
              <a:gd fmla="val 5574" name="adj"/>
            </a:avLst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839563" y="1843027"/>
            <a:ext cx="397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Text 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Analysis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935655" y="2602304"/>
            <a:ext cx="3882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Extracting insights from text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935656" y="2950888"/>
            <a:ext cx="3882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Text Classification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Sentiment Analysis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Review Tagging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150" y="767250"/>
            <a:ext cx="3299100" cy="3609000"/>
          </a:xfrm>
          <a:prstGeom prst="roundRect">
            <a:avLst>
              <a:gd fmla="val 5574" name="adj"/>
            </a:avLst>
          </a:prstGeom>
          <a:noFill/>
          <a:ln>
            <a:noFill/>
          </a:ln>
        </p:spPr>
      </p:pic>
      <p:sp>
        <p:nvSpPr>
          <p:cNvPr id="565" name="Google Shape;565;p85"/>
          <p:cNvSpPr txBox="1"/>
          <p:nvPr/>
        </p:nvSpPr>
        <p:spPr>
          <a:xfrm>
            <a:off x="839563" y="1202818"/>
            <a:ext cx="397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Words as</a:t>
            </a: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Vectors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6" name="Google Shape;566;p85"/>
          <p:cNvSpPr txBox="1"/>
          <p:nvPr/>
        </p:nvSpPr>
        <p:spPr>
          <a:xfrm>
            <a:off x="935655" y="1962094"/>
            <a:ext cx="3882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What are Vectors?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7" name="Google Shape;567;p85"/>
          <p:cNvSpPr txBox="1"/>
          <p:nvPr/>
        </p:nvSpPr>
        <p:spPr>
          <a:xfrm>
            <a:off x="935650" y="2310675"/>
            <a:ext cx="4236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 that has both magnitude and direction.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our case vector is a 1-D grid of numbers.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Measure of similarity can be found using 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cosine similarity.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68" name="Google Shape;568;p85"/>
          <p:cNvSpPr txBox="1"/>
          <p:nvPr/>
        </p:nvSpPr>
        <p:spPr>
          <a:xfrm>
            <a:off x="935655" y="3126241"/>
            <a:ext cx="3882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What is the goal?</a:t>
            </a:r>
            <a:endParaRPr b="0"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9" name="Google Shape;569;p85"/>
          <p:cNvSpPr txBox="1"/>
          <p:nvPr/>
        </p:nvSpPr>
        <p:spPr>
          <a:xfrm>
            <a:off x="935656" y="3474826"/>
            <a:ext cx="3882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Find hidden relationships between words.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Finding vector representation of words such that 2 words with similar meaning are closer to each other.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70" name="Google Shape;57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725" y="552300"/>
            <a:ext cx="2631000" cy="4038900"/>
          </a:xfrm>
          <a:prstGeom prst="roundRect">
            <a:avLst>
              <a:gd fmla="val 8705" name="adj"/>
            </a:avLst>
          </a:prstGeom>
          <a:noFill/>
          <a:ln>
            <a:noFill/>
          </a:ln>
        </p:spPr>
      </p:pic>
      <p:sp>
        <p:nvSpPr>
          <p:cNvPr id="576" name="Google Shape;576;p86"/>
          <p:cNvSpPr txBox="1"/>
          <p:nvPr/>
        </p:nvSpPr>
        <p:spPr>
          <a:xfrm>
            <a:off x="4934184" y="2047036"/>
            <a:ext cx="36525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Trains a shallow neural network taking text as training data.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Resultant vectors are calculated such that words with similar context are nearer.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length for vector generated is a hyperparameter and can be tweaked.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77" name="Google Shape;577;p86"/>
          <p:cNvSpPr/>
          <p:nvPr/>
        </p:nvSpPr>
        <p:spPr>
          <a:xfrm>
            <a:off x="4869900" y="1448802"/>
            <a:ext cx="3716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Word2Vec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78" name="Google Shape;578;p86"/>
          <p:cNvSpPr/>
          <p:nvPr/>
        </p:nvSpPr>
        <p:spPr>
          <a:xfrm>
            <a:off x="3731250" y="1446987"/>
            <a:ext cx="937200" cy="9372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79" name="Google Shape;579;p86"/>
          <p:cNvSpPr/>
          <p:nvPr/>
        </p:nvSpPr>
        <p:spPr>
          <a:xfrm>
            <a:off x="3968954" y="1697859"/>
            <a:ext cx="461796" cy="435435"/>
          </a:xfrm>
          <a:custGeom>
            <a:rect b="b" l="l" r="r" t="t"/>
            <a:pathLst>
              <a:path extrusionOk="0" h="390525" w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80" name="Google Shape;58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0900" y="809100"/>
            <a:ext cx="3364500" cy="3525300"/>
          </a:xfrm>
          <a:prstGeom prst="roundRect">
            <a:avLst>
              <a:gd fmla="val 5574" name="adj"/>
            </a:avLst>
          </a:prstGeom>
          <a:noFill/>
          <a:ln>
            <a:noFill/>
          </a:ln>
        </p:spPr>
      </p:pic>
      <p:sp>
        <p:nvSpPr>
          <p:cNvPr id="586" name="Google Shape;586;p87"/>
          <p:cNvSpPr txBox="1"/>
          <p:nvPr/>
        </p:nvSpPr>
        <p:spPr>
          <a:xfrm>
            <a:off x="839563" y="926364"/>
            <a:ext cx="397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Embedding</a:t>
            </a:r>
            <a:r>
              <a:rPr b="1" lang="ko" sz="24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ko" sz="240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Layer</a:t>
            </a:r>
            <a:endParaRPr b="1" sz="240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87"/>
          <p:cNvSpPr txBox="1"/>
          <p:nvPr/>
        </p:nvSpPr>
        <p:spPr>
          <a:xfrm>
            <a:off x="839581" y="1579047"/>
            <a:ext cx="38829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simple lookup table that stores embeddings of a fixed dictionary and size.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its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essence it’s just a Linear Layer. Represent word as one hot encoded vector and pass it to a Linear Layer and you have got your Embedding Layer.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 specific embeddings! Not Generalized.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 initialize with pretrained weights.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88" name="Google Shape;58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8"/>
          <p:cNvSpPr txBox="1"/>
          <p:nvPr/>
        </p:nvSpPr>
        <p:spPr>
          <a:xfrm>
            <a:off x="1138200" y="2700150"/>
            <a:ext cx="6867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5F7FB"/>
                </a:solidFill>
                <a:latin typeface="Poppins Black"/>
                <a:ea typeface="Poppins Black"/>
                <a:cs typeface="Poppins Black"/>
                <a:sym typeface="Poppins Black"/>
              </a:rPr>
              <a:t>Word2Vec</a:t>
            </a:r>
            <a:endParaRPr sz="3000">
              <a:solidFill>
                <a:srgbClr val="F5F7FB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94" name="Google Shape;594;p88"/>
          <p:cNvSpPr txBox="1"/>
          <p:nvPr/>
        </p:nvSpPr>
        <p:spPr>
          <a:xfrm>
            <a:off x="2742911" y="3176770"/>
            <a:ext cx="365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5F7FB"/>
                </a:solidFill>
                <a:latin typeface="Poppins Light"/>
                <a:ea typeface="Poppins Light"/>
                <a:cs typeface="Poppins Light"/>
                <a:sym typeface="Poppins Light"/>
              </a:rPr>
              <a:t>A Visual Guide</a:t>
            </a:r>
            <a:endParaRPr sz="1400">
              <a:solidFill>
                <a:srgbClr val="F5F7F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595" name="Google Shape;595;p88"/>
          <p:cNvGrpSpPr/>
          <p:nvPr/>
        </p:nvGrpSpPr>
        <p:grpSpPr>
          <a:xfrm>
            <a:off x="4293042" y="1927725"/>
            <a:ext cx="557916" cy="644015"/>
            <a:chOff x="773707" y="897064"/>
            <a:chExt cx="346424" cy="390525"/>
          </a:xfrm>
        </p:grpSpPr>
        <p:sp>
          <p:nvSpPr>
            <p:cNvPr id="596" name="Google Shape;596;p88"/>
            <p:cNvSpPr/>
            <p:nvPr/>
          </p:nvSpPr>
          <p:spPr>
            <a:xfrm>
              <a:off x="929917" y="964692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40577" y="74009"/>
                  </a:move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lose/>
                </a:path>
              </a:pathLst>
            </a:custGeom>
            <a:solidFill>
              <a:srgbClr val="F5F7F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97" name="Google Shape;597;p88"/>
            <p:cNvSpPr/>
            <p:nvPr/>
          </p:nvSpPr>
          <p:spPr>
            <a:xfrm>
              <a:off x="834381" y="897064"/>
              <a:ext cx="285750" cy="390525"/>
            </a:xfrm>
            <a:custGeom>
              <a:rect b="b" l="l" r="r" t="t"/>
              <a:pathLst>
                <a:path extrusionOk="0" h="390525" w="285750">
                  <a:moveTo>
                    <a:pt x="269653" y="7144"/>
                  </a:moveTo>
                  <a:lnTo>
                    <a:pt x="24479" y="7144"/>
                  </a:lnTo>
                  <a:cubicBezTo>
                    <a:pt x="18288" y="7144"/>
                    <a:pt x="13335" y="12097"/>
                    <a:pt x="13335" y="18288"/>
                  </a:cubicBezTo>
                  <a:lnTo>
                    <a:pt x="13335" y="365284"/>
                  </a:lnTo>
                  <a:cubicBezTo>
                    <a:pt x="13335" y="373475"/>
                    <a:pt x="10954" y="381000"/>
                    <a:pt x="7144" y="387572"/>
                  </a:cubicBezTo>
                  <a:lnTo>
                    <a:pt x="225076" y="387572"/>
                  </a:lnTo>
                  <a:cubicBezTo>
                    <a:pt x="255842" y="387572"/>
                    <a:pt x="280797" y="362617"/>
                    <a:pt x="280797" y="331851"/>
                  </a:cubicBezTo>
                  <a:lnTo>
                    <a:pt x="280797" y="18288"/>
                  </a:lnTo>
                  <a:cubicBezTo>
                    <a:pt x="280797" y="12097"/>
                    <a:pt x="275749" y="7144"/>
                    <a:pt x="269653" y="7144"/>
                  </a:cubicBezTo>
                  <a:close/>
                  <a:moveTo>
                    <a:pt x="136112" y="52483"/>
                  </a:moveTo>
                  <a:cubicBezTo>
                    <a:pt x="166878" y="52483"/>
                    <a:pt x="191834" y="77438"/>
                    <a:pt x="191834" y="108204"/>
                  </a:cubicBezTo>
                  <a:cubicBezTo>
                    <a:pt x="191834" y="122396"/>
                    <a:pt x="186404" y="135160"/>
                    <a:pt x="177641" y="144971"/>
                  </a:cubicBezTo>
                  <a:lnTo>
                    <a:pt x="211931" y="190691"/>
                  </a:lnTo>
                  <a:cubicBezTo>
                    <a:pt x="215646" y="195644"/>
                    <a:pt x="214598" y="202597"/>
                    <a:pt x="209741" y="206312"/>
                  </a:cubicBezTo>
                  <a:cubicBezTo>
                    <a:pt x="204788" y="210026"/>
                    <a:pt x="197834" y="208979"/>
                    <a:pt x="194120" y="204121"/>
                  </a:cubicBezTo>
                  <a:lnTo>
                    <a:pt x="159925" y="158496"/>
                  </a:lnTo>
                  <a:cubicBezTo>
                    <a:pt x="152686" y="161925"/>
                    <a:pt x="144685" y="164021"/>
                    <a:pt x="136208" y="164021"/>
                  </a:cubicBezTo>
                  <a:cubicBezTo>
                    <a:pt x="105442" y="164021"/>
                    <a:pt x="80486" y="139065"/>
                    <a:pt x="80486" y="108299"/>
                  </a:cubicBezTo>
                  <a:cubicBezTo>
                    <a:pt x="80486" y="77534"/>
                    <a:pt x="105347" y="52483"/>
                    <a:pt x="136112" y="52483"/>
                  </a:cubicBezTo>
                  <a:close/>
                  <a:moveTo>
                    <a:pt x="225266" y="342995"/>
                  </a:moveTo>
                  <a:lnTo>
                    <a:pt x="69247" y="342995"/>
                  </a:lnTo>
                  <a:cubicBezTo>
                    <a:pt x="63056" y="342995"/>
                    <a:pt x="58103" y="338042"/>
                    <a:pt x="58103" y="331851"/>
                  </a:cubicBezTo>
                  <a:cubicBezTo>
                    <a:pt x="58103" y="325660"/>
                    <a:pt x="63056" y="320707"/>
                    <a:pt x="69247" y="320707"/>
                  </a:cubicBezTo>
                  <a:lnTo>
                    <a:pt x="225266" y="320707"/>
                  </a:lnTo>
                  <a:cubicBezTo>
                    <a:pt x="231458" y="320707"/>
                    <a:pt x="236411" y="325660"/>
                    <a:pt x="236411" y="331851"/>
                  </a:cubicBezTo>
                  <a:cubicBezTo>
                    <a:pt x="236411" y="338042"/>
                    <a:pt x="231362" y="342995"/>
                    <a:pt x="225266" y="342995"/>
                  </a:cubicBezTo>
                  <a:close/>
                  <a:moveTo>
                    <a:pt x="225266" y="298418"/>
                  </a:moveTo>
                  <a:lnTo>
                    <a:pt x="69247" y="298418"/>
                  </a:lnTo>
                  <a:cubicBezTo>
                    <a:pt x="63056" y="298418"/>
                    <a:pt x="58103" y="293465"/>
                    <a:pt x="58103" y="287274"/>
                  </a:cubicBezTo>
                  <a:cubicBezTo>
                    <a:pt x="58103" y="281083"/>
                    <a:pt x="63056" y="276130"/>
                    <a:pt x="69247" y="276130"/>
                  </a:cubicBezTo>
                  <a:lnTo>
                    <a:pt x="225266" y="276130"/>
                  </a:lnTo>
                  <a:cubicBezTo>
                    <a:pt x="231458" y="276130"/>
                    <a:pt x="236411" y="281083"/>
                    <a:pt x="236411" y="287274"/>
                  </a:cubicBezTo>
                  <a:cubicBezTo>
                    <a:pt x="236411" y="293370"/>
                    <a:pt x="231362" y="298418"/>
                    <a:pt x="225266" y="298418"/>
                  </a:cubicBezTo>
                  <a:close/>
                  <a:moveTo>
                    <a:pt x="225266" y="253841"/>
                  </a:moveTo>
                  <a:lnTo>
                    <a:pt x="69247" y="253841"/>
                  </a:lnTo>
                  <a:cubicBezTo>
                    <a:pt x="63056" y="253841"/>
                    <a:pt x="58103" y="248888"/>
                    <a:pt x="58103" y="242697"/>
                  </a:cubicBezTo>
                  <a:cubicBezTo>
                    <a:pt x="58103" y="236506"/>
                    <a:pt x="63056" y="231553"/>
                    <a:pt x="69247" y="231553"/>
                  </a:cubicBezTo>
                  <a:lnTo>
                    <a:pt x="225266" y="231553"/>
                  </a:lnTo>
                  <a:cubicBezTo>
                    <a:pt x="231458" y="231553"/>
                    <a:pt x="236411" y="236506"/>
                    <a:pt x="236411" y="242697"/>
                  </a:cubicBezTo>
                  <a:cubicBezTo>
                    <a:pt x="236411" y="248793"/>
                    <a:pt x="231362" y="253841"/>
                    <a:pt x="225266" y="253841"/>
                  </a:cubicBezTo>
                  <a:close/>
                </a:path>
              </a:pathLst>
            </a:custGeom>
            <a:solidFill>
              <a:srgbClr val="F5F7F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98" name="Google Shape;598;p88"/>
            <p:cNvSpPr/>
            <p:nvPr/>
          </p:nvSpPr>
          <p:spPr>
            <a:xfrm>
              <a:off x="773707" y="1076134"/>
              <a:ext cx="57150" cy="209550"/>
            </a:xfrm>
            <a:custGeom>
              <a:rect b="b" l="l" r="r" t="t"/>
              <a:pathLst>
                <a:path extrusionOk="0" h="209550" w="57150">
                  <a:moveTo>
                    <a:pt x="7144" y="18288"/>
                  </a:moveTo>
                  <a:lnTo>
                    <a:pt x="7144" y="185738"/>
                  </a:lnTo>
                  <a:cubicBezTo>
                    <a:pt x="7144" y="197453"/>
                    <a:pt x="16097" y="207550"/>
                    <a:pt x="27813" y="208407"/>
                  </a:cubicBezTo>
                  <a:cubicBezTo>
                    <a:pt x="40862" y="209360"/>
                    <a:pt x="51721" y="199073"/>
                    <a:pt x="51721" y="186214"/>
                  </a:cubicBezTo>
                  <a:lnTo>
                    <a:pt x="51721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solidFill>
              <a:srgbClr val="F5F7F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/>
        </p:nvSpPr>
        <p:spPr>
          <a:xfrm>
            <a:off x="723900" y="1325494"/>
            <a:ext cx="2764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ML and</a:t>
            </a: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Text Analysis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4829175" y="1640470"/>
            <a:ext cx="3591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can use ML models and train them over a set corpus to make it able to capture trends in text data and classify accordingly.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4829175" y="1386550"/>
            <a:ext cx="400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Using ML models for Text Classification</a:t>
            </a:r>
            <a:endParaRPr sz="1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5" name="Google Shape;235;p41"/>
          <p:cNvSpPr/>
          <p:nvPr/>
        </p:nvSpPr>
        <p:spPr>
          <a:xfrm>
            <a:off x="3905250" y="1447608"/>
            <a:ext cx="685800" cy="6858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01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6" name="Google Shape;236;p41"/>
          <p:cNvSpPr txBox="1"/>
          <p:nvPr/>
        </p:nvSpPr>
        <p:spPr>
          <a:xfrm>
            <a:off x="4829175" y="3202954"/>
            <a:ext cx="35910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ML Models can’t process raw text and don’t understand text in raw form.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Many times the text we have contains too much noise.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Poppins Light"/>
              <a:buChar char="●"/>
            </a:pPr>
            <a:r>
              <a:rPr lang="ko" sz="11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Thankfully we have a Solution!</a:t>
            </a:r>
            <a:endParaRPr sz="11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7" name="Google Shape;237;p41"/>
          <p:cNvSpPr/>
          <p:nvPr/>
        </p:nvSpPr>
        <p:spPr>
          <a:xfrm>
            <a:off x="4829175" y="2949033"/>
            <a:ext cx="35831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Challenges and Solutions</a:t>
            </a:r>
            <a:endParaRPr sz="1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8" name="Google Shape;238;p41"/>
          <p:cNvSpPr/>
          <p:nvPr/>
        </p:nvSpPr>
        <p:spPr>
          <a:xfrm>
            <a:off x="3905250" y="3010092"/>
            <a:ext cx="685800" cy="6858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02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/>
          <p:nvPr/>
        </p:nvSpPr>
        <p:spPr>
          <a:xfrm>
            <a:off x="2647950" y="647700"/>
            <a:ext cx="3848100" cy="38481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Text Pre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-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Processing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2"/>
          <p:cNvSpPr/>
          <p:nvPr/>
        </p:nvSpPr>
        <p:spPr>
          <a:xfrm>
            <a:off x="2647950" y="647700"/>
            <a:ext cx="3848100" cy="38481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Sentences as Sequence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13"/>
          <p:cNvPicPr preferRelativeResize="0"/>
          <p:nvPr/>
        </p:nvPicPr>
        <p:blipFill rotWithShape="1">
          <a:blip r:embed="rId3">
            <a:alphaModFix/>
          </a:blip>
          <a:srcRect b="0" l="2776" r="39489" t="0"/>
          <a:stretch/>
        </p:blipFill>
        <p:spPr>
          <a:xfrm>
            <a:off x="5236150" y="767250"/>
            <a:ext cx="3299100" cy="3609000"/>
          </a:xfrm>
          <a:prstGeom prst="roundRect">
            <a:avLst>
              <a:gd fmla="val 5574" name="adj"/>
            </a:avLst>
          </a:prstGeom>
          <a:noFill/>
          <a:ln>
            <a:noFill/>
          </a:ln>
        </p:spPr>
      </p:pic>
      <p:sp>
        <p:nvSpPr>
          <p:cNvPr id="747" name="Google Shape;747;p113"/>
          <p:cNvSpPr txBox="1"/>
          <p:nvPr/>
        </p:nvSpPr>
        <p:spPr>
          <a:xfrm>
            <a:off x="839563" y="917957"/>
            <a:ext cx="397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Sentences</a:t>
            </a: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as 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Sequence</a:t>
            </a:r>
            <a:endParaRPr sz="24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48" name="Google Shape;748;p113"/>
          <p:cNvSpPr txBox="1"/>
          <p:nvPr/>
        </p:nvSpPr>
        <p:spPr>
          <a:xfrm>
            <a:off x="935655" y="1469403"/>
            <a:ext cx="3882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Sentences and Sequence</a:t>
            </a:r>
            <a:endParaRPr b="0"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49" name="Google Shape;749;p113"/>
          <p:cNvSpPr txBox="1"/>
          <p:nvPr/>
        </p:nvSpPr>
        <p:spPr>
          <a:xfrm>
            <a:off x="935656" y="1817988"/>
            <a:ext cx="3882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Following of one thing after another.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Sentences are essentially sequences where one word follows another.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Sentence as sequence of vectors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50" name="Google Shape;75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13"/>
          <p:cNvSpPr txBox="1"/>
          <p:nvPr/>
        </p:nvSpPr>
        <p:spPr>
          <a:xfrm>
            <a:off x="935655" y="2748730"/>
            <a:ext cx="3882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So What?</a:t>
            </a:r>
            <a:endParaRPr b="0"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52" name="Google Shape;752;p113"/>
          <p:cNvSpPr txBox="1"/>
          <p:nvPr/>
        </p:nvSpPr>
        <p:spPr>
          <a:xfrm>
            <a:off x="935656" y="3097314"/>
            <a:ext cx="3882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If Sentences can be represented as sequence of vectors, then we can use RNN models to improve our 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Poppins Light"/>
              <a:buChar char="●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Ordering matters in sentences hence RNN models might capture context better than ML models.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4"/>
          <p:cNvSpPr txBox="1"/>
          <p:nvPr/>
        </p:nvSpPr>
        <p:spPr>
          <a:xfrm>
            <a:off x="1138200" y="2700150"/>
            <a:ext cx="6867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5F7FB"/>
                </a:solidFill>
                <a:latin typeface="Poppins Black"/>
                <a:ea typeface="Poppins Black"/>
                <a:cs typeface="Poppins Black"/>
                <a:sym typeface="Poppins Black"/>
              </a:rPr>
              <a:t>Using RNN Models for T.C.</a:t>
            </a:r>
            <a:endParaRPr sz="3000">
              <a:solidFill>
                <a:srgbClr val="F5F7FB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58" name="Google Shape;758;p114"/>
          <p:cNvSpPr txBox="1"/>
          <p:nvPr/>
        </p:nvSpPr>
        <p:spPr>
          <a:xfrm>
            <a:off x="2742911" y="3176770"/>
            <a:ext cx="365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5F7FB"/>
                </a:solidFill>
                <a:latin typeface="Poppins Light"/>
                <a:ea typeface="Poppins Light"/>
                <a:cs typeface="Poppins Light"/>
                <a:sym typeface="Poppins Light"/>
              </a:rPr>
              <a:t>A Visual Guide</a:t>
            </a:r>
            <a:endParaRPr sz="1400">
              <a:solidFill>
                <a:srgbClr val="F5F7F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59" name="Google Shape;759;p114"/>
          <p:cNvGrpSpPr/>
          <p:nvPr/>
        </p:nvGrpSpPr>
        <p:grpSpPr>
          <a:xfrm>
            <a:off x="4286363" y="2058931"/>
            <a:ext cx="571279" cy="566586"/>
            <a:chOff x="5446410" y="2899243"/>
            <a:chExt cx="392389" cy="386748"/>
          </a:xfrm>
        </p:grpSpPr>
        <p:sp>
          <p:nvSpPr>
            <p:cNvPr id="760" name="Google Shape;760;p114"/>
            <p:cNvSpPr/>
            <p:nvPr/>
          </p:nvSpPr>
          <p:spPr>
            <a:xfrm>
              <a:off x="5446410" y="3085966"/>
              <a:ext cx="180975" cy="200025"/>
            </a:xfrm>
            <a:custGeom>
              <a:rect b="b" l="l" r="r" t="t"/>
              <a:pathLst>
                <a:path extrusionOk="0" h="200025" w="180975">
                  <a:moveTo>
                    <a:pt x="115229" y="135008"/>
                  </a:moveTo>
                  <a:cubicBezTo>
                    <a:pt x="112847" y="133865"/>
                    <a:pt x="110657" y="132626"/>
                    <a:pt x="108275" y="131198"/>
                  </a:cubicBezTo>
                  <a:lnTo>
                    <a:pt x="89797" y="149676"/>
                  </a:lnTo>
                  <a:cubicBezTo>
                    <a:pt x="81129" y="158344"/>
                    <a:pt x="66937" y="158344"/>
                    <a:pt x="58269" y="149676"/>
                  </a:cubicBezTo>
                  <a:cubicBezTo>
                    <a:pt x="49602" y="141008"/>
                    <a:pt x="49602" y="126816"/>
                    <a:pt x="58269" y="118148"/>
                  </a:cubicBezTo>
                  <a:lnTo>
                    <a:pt x="116372" y="60046"/>
                  </a:lnTo>
                  <a:cubicBezTo>
                    <a:pt x="123515" y="52902"/>
                    <a:pt x="135041" y="51378"/>
                    <a:pt x="143518" y="56903"/>
                  </a:cubicBezTo>
                  <a:cubicBezTo>
                    <a:pt x="145137" y="57855"/>
                    <a:pt x="146375" y="58808"/>
                    <a:pt x="147614" y="60046"/>
                  </a:cubicBezTo>
                  <a:cubicBezTo>
                    <a:pt x="147804" y="60236"/>
                    <a:pt x="147804" y="60236"/>
                    <a:pt x="147899" y="60332"/>
                  </a:cubicBezTo>
                  <a:lnTo>
                    <a:pt x="181523" y="26708"/>
                  </a:lnTo>
                  <a:lnTo>
                    <a:pt x="181332" y="26518"/>
                  </a:lnTo>
                  <a:cubicBezTo>
                    <a:pt x="175808" y="20993"/>
                    <a:pt x="169712" y="16707"/>
                    <a:pt x="162854" y="13469"/>
                  </a:cubicBezTo>
                  <a:cubicBezTo>
                    <a:pt x="136755" y="1181"/>
                    <a:pt x="105799" y="7468"/>
                    <a:pt x="86654" y="26518"/>
                  </a:cubicBezTo>
                  <a:lnTo>
                    <a:pt x="26646" y="86525"/>
                  </a:lnTo>
                  <a:cubicBezTo>
                    <a:pt x="643" y="112529"/>
                    <a:pt x="643" y="155105"/>
                    <a:pt x="26646" y="181109"/>
                  </a:cubicBezTo>
                  <a:cubicBezTo>
                    <a:pt x="52649" y="207112"/>
                    <a:pt x="95226" y="207112"/>
                    <a:pt x="121229" y="181109"/>
                  </a:cubicBezTo>
                  <a:lnTo>
                    <a:pt x="158948" y="143390"/>
                  </a:lnTo>
                  <a:cubicBezTo>
                    <a:pt x="144280" y="144437"/>
                    <a:pt x="129326" y="141485"/>
                    <a:pt x="115229" y="135008"/>
                  </a:cubicBezTo>
                  <a:close/>
                </a:path>
              </a:pathLst>
            </a:custGeom>
            <a:solidFill>
              <a:srgbClr val="F5F7F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61" name="Google Shape;761;p114"/>
            <p:cNvSpPr/>
            <p:nvPr/>
          </p:nvSpPr>
          <p:spPr>
            <a:xfrm>
              <a:off x="5567544" y="3024282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1245" y="55054"/>
                  </a:moveTo>
                  <a:cubicBezTo>
                    <a:pt x="53626" y="56198"/>
                    <a:pt x="55817" y="57436"/>
                    <a:pt x="58198" y="58865"/>
                  </a:cubicBezTo>
                  <a:lnTo>
                    <a:pt x="58960" y="58103"/>
                  </a:lnTo>
                  <a:cubicBezTo>
                    <a:pt x="57721" y="56198"/>
                    <a:pt x="56388" y="54007"/>
                    <a:pt x="55340" y="51625"/>
                  </a:cubicBezTo>
                  <a:cubicBezTo>
                    <a:pt x="48578" y="37243"/>
                    <a:pt x="45529" y="22003"/>
                    <a:pt x="46863" y="7144"/>
                  </a:cubicBezTo>
                  <a:lnTo>
                    <a:pt x="7144" y="46863"/>
                  </a:lnTo>
                  <a:cubicBezTo>
                    <a:pt x="22003" y="45815"/>
                    <a:pt x="37052" y="48482"/>
                    <a:pt x="51245" y="55054"/>
                  </a:cubicBezTo>
                  <a:close/>
                </a:path>
              </a:pathLst>
            </a:custGeom>
            <a:solidFill>
              <a:srgbClr val="F5F7F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62" name="Google Shape;762;p114"/>
            <p:cNvSpPr/>
            <p:nvPr/>
          </p:nvSpPr>
          <p:spPr>
            <a:xfrm>
              <a:off x="5629249" y="2899243"/>
              <a:ext cx="209550" cy="190500"/>
            </a:xfrm>
            <a:custGeom>
              <a:rect b="b" l="l" r="r" t="t"/>
              <a:pathLst>
                <a:path extrusionOk="0" h="190500" w="209550">
                  <a:moveTo>
                    <a:pt x="185279" y="26646"/>
                  </a:moveTo>
                  <a:cubicBezTo>
                    <a:pt x="159275" y="643"/>
                    <a:pt x="116699" y="643"/>
                    <a:pt x="90696" y="26646"/>
                  </a:cubicBezTo>
                  <a:lnTo>
                    <a:pt x="26783" y="90559"/>
                  </a:lnTo>
                  <a:cubicBezTo>
                    <a:pt x="7161" y="110180"/>
                    <a:pt x="1160" y="140565"/>
                    <a:pt x="13733" y="166759"/>
                  </a:cubicBezTo>
                  <a:cubicBezTo>
                    <a:pt x="17067" y="173522"/>
                    <a:pt x="21258" y="179713"/>
                    <a:pt x="26783" y="185238"/>
                  </a:cubicBezTo>
                  <a:lnTo>
                    <a:pt x="60406" y="151614"/>
                  </a:lnTo>
                  <a:cubicBezTo>
                    <a:pt x="51929" y="143137"/>
                    <a:pt x="51167" y="129326"/>
                    <a:pt x="60215" y="120277"/>
                  </a:cubicBezTo>
                  <a:lnTo>
                    <a:pt x="122223" y="58269"/>
                  </a:lnTo>
                  <a:cubicBezTo>
                    <a:pt x="130891" y="49601"/>
                    <a:pt x="145083" y="49601"/>
                    <a:pt x="153751" y="58269"/>
                  </a:cubicBezTo>
                  <a:cubicBezTo>
                    <a:pt x="162418" y="66937"/>
                    <a:pt x="160895" y="82653"/>
                    <a:pt x="152227" y="91321"/>
                  </a:cubicBezTo>
                  <a:lnTo>
                    <a:pt x="133653" y="109895"/>
                  </a:lnTo>
                  <a:cubicBezTo>
                    <a:pt x="135272" y="112371"/>
                    <a:pt x="136511" y="114943"/>
                    <a:pt x="137558" y="117610"/>
                  </a:cubicBezTo>
                  <a:cubicBezTo>
                    <a:pt x="144226" y="130850"/>
                    <a:pt x="146893" y="145804"/>
                    <a:pt x="145940" y="160663"/>
                  </a:cubicBezTo>
                  <a:lnTo>
                    <a:pt x="185279" y="121325"/>
                  </a:lnTo>
                  <a:cubicBezTo>
                    <a:pt x="211282" y="95226"/>
                    <a:pt x="211282" y="52650"/>
                    <a:pt x="185279" y="26646"/>
                  </a:cubicBezTo>
                  <a:close/>
                </a:path>
              </a:pathLst>
            </a:custGeom>
            <a:solidFill>
              <a:srgbClr val="F5F7F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63" name="Google Shape;763;p114"/>
            <p:cNvSpPr/>
            <p:nvPr/>
          </p:nvSpPr>
          <p:spPr>
            <a:xfrm>
              <a:off x="5545541" y="2999898"/>
              <a:ext cx="209550" cy="209550"/>
            </a:xfrm>
            <a:custGeom>
              <a:rect b="b" l="l" r="r" t="t"/>
              <a:pathLst>
                <a:path extrusionOk="0" h="209550" w="209550">
                  <a:moveTo>
                    <a:pt x="200787" y="25717"/>
                  </a:moveTo>
                  <a:cubicBezTo>
                    <a:pt x="197929" y="19050"/>
                    <a:pt x="193358" y="12668"/>
                    <a:pt x="187833" y="7144"/>
                  </a:cubicBezTo>
                  <a:lnTo>
                    <a:pt x="154210" y="40767"/>
                  </a:lnTo>
                  <a:cubicBezTo>
                    <a:pt x="162973" y="49530"/>
                    <a:pt x="162973" y="63532"/>
                    <a:pt x="154400" y="72104"/>
                  </a:cubicBezTo>
                  <a:lnTo>
                    <a:pt x="70199" y="156305"/>
                  </a:lnTo>
                  <a:cubicBezTo>
                    <a:pt x="66294" y="160211"/>
                    <a:pt x="60770" y="162592"/>
                    <a:pt x="55245" y="162782"/>
                  </a:cubicBezTo>
                  <a:cubicBezTo>
                    <a:pt x="54769" y="162973"/>
                    <a:pt x="54293" y="162782"/>
                    <a:pt x="53816" y="162592"/>
                  </a:cubicBezTo>
                  <a:cubicBezTo>
                    <a:pt x="48292" y="162782"/>
                    <a:pt x="42958" y="160211"/>
                    <a:pt x="38957" y="156305"/>
                  </a:cubicBezTo>
                  <a:lnTo>
                    <a:pt x="7144" y="187833"/>
                  </a:lnTo>
                  <a:cubicBezTo>
                    <a:pt x="10001" y="190691"/>
                    <a:pt x="12668" y="193072"/>
                    <a:pt x="15812" y="195263"/>
                  </a:cubicBezTo>
                  <a:cubicBezTo>
                    <a:pt x="42005" y="213550"/>
                    <a:pt x="77914" y="211741"/>
                    <a:pt x="101727" y="187833"/>
                  </a:cubicBezTo>
                  <a:lnTo>
                    <a:pt x="187833" y="101727"/>
                  </a:lnTo>
                  <a:cubicBezTo>
                    <a:pt x="207169" y="82391"/>
                    <a:pt x="213551" y="51625"/>
                    <a:pt x="200787" y="25717"/>
                  </a:cubicBezTo>
                  <a:close/>
                </a:path>
              </a:pathLst>
            </a:custGeom>
            <a:solidFill>
              <a:srgbClr val="F5F7F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100" y="552300"/>
            <a:ext cx="2424600" cy="4038900"/>
          </a:xfrm>
          <a:prstGeom prst="roundRect">
            <a:avLst>
              <a:gd fmla="val 8705" name="adj"/>
            </a:avLst>
          </a:prstGeom>
          <a:noFill/>
          <a:ln>
            <a:noFill/>
          </a:ln>
        </p:spPr>
      </p:pic>
      <p:sp>
        <p:nvSpPr>
          <p:cNvPr id="250" name="Google Shape;250;p43"/>
          <p:cNvSpPr txBox="1"/>
          <p:nvPr/>
        </p:nvSpPr>
        <p:spPr>
          <a:xfrm>
            <a:off x="4934184" y="2047036"/>
            <a:ext cx="36525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Convert data to a form that’s understandable by model. 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Remove unnecessary words and noise from the data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1397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Transform anything that may provide some insight but would be 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removed</a:t>
            </a: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in typical cleaning.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869889" y="1545317"/>
            <a:ext cx="371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Need To Preprocess Text Data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3731250" y="1446987"/>
            <a:ext cx="937200" cy="9372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/>
          <p:nvPr/>
        </p:nvSpPr>
        <p:spPr>
          <a:xfrm>
            <a:off x="3968954" y="1697859"/>
            <a:ext cx="461796" cy="435435"/>
          </a:xfrm>
          <a:custGeom>
            <a:rect b="b" l="l" r="r" t="t"/>
            <a:pathLst>
              <a:path extrusionOk="0" h="390525" w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/>
        </p:nvSpPr>
        <p:spPr>
          <a:xfrm>
            <a:off x="685507" y="3473075"/>
            <a:ext cx="2086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 be removed using regex.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0" name="Google Shape;260;p44"/>
          <p:cNvSpPr/>
          <p:nvPr/>
        </p:nvSpPr>
        <p:spPr>
          <a:xfrm>
            <a:off x="685507" y="2874809"/>
            <a:ext cx="2086269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Removing Punctuations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1" name="Google Shape;261;p44"/>
          <p:cNvSpPr txBox="1"/>
          <p:nvPr/>
        </p:nvSpPr>
        <p:spPr>
          <a:xfrm>
            <a:off x="3528865" y="3473075"/>
            <a:ext cx="2086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 be removed using regex.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2" name="Google Shape;262;p44"/>
          <p:cNvSpPr/>
          <p:nvPr/>
        </p:nvSpPr>
        <p:spPr>
          <a:xfrm>
            <a:off x="3528865" y="2874809"/>
            <a:ext cx="2086269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Removing Numbers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3" name="Google Shape;263;p44"/>
          <p:cNvSpPr txBox="1"/>
          <p:nvPr/>
        </p:nvSpPr>
        <p:spPr>
          <a:xfrm>
            <a:off x="6372224" y="3473075"/>
            <a:ext cx="2086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 be removed using lxml. Can be done using regex but not prefered</a:t>
            </a:r>
            <a:endParaRPr sz="12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4" name="Google Shape;264;p44"/>
          <p:cNvSpPr/>
          <p:nvPr/>
        </p:nvSpPr>
        <p:spPr>
          <a:xfrm>
            <a:off x="6372224" y="2874809"/>
            <a:ext cx="2086269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Removing Hyperlinks</a:t>
            </a:r>
            <a:endParaRPr sz="15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1385741" y="1885950"/>
            <a:ext cx="685800" cy="6858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01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6" name="Google Shape;266;p44"/>
          <p:cNvSpPr/>
          <p:nvPr/>
        </p:nvSpPr>
        <p:spPr>
          <a:xfrm>
            <a:off x="4229100" y="1885950"/>
            <a:ext cx="685800" cy="6858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02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7" name="Google Shape;267;p44"/>
          <p:cNvSpPr/>
          <p:nvPr/>
        </p:nvSpPr>
        <p:spPr>
          <a:xfrm>
            <a:off x="7072459" y="1885950"/>
            <a:ext cx="685800" cy="685800"/>
          </a:xfrm>
          <a:prstGeom prst="ellipse">
            <a:avLst/>
          </a:prstGeom>
          <a:solidFill>
            <a:srgbClr val="6DF2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03</a:t>
            </a:r>
            <a:endParaRPr sz="180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68" name="Google Shape;268;p44"/>
          <p:cNvSpPr txBox="1"/>
          <p:nvPr/>
        </p:nvSpPr>
        <p:spPr>
          <a:xfrm>
            <a:off x="2249132" y="935757"/>
            <a:ext cx="4645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Removing</a:t>
            </a: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ko" sz="24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Noise</a:t>
            </a:r>
            <a:r>
              <a:rPr lang="ko" sz="2400">
                <a:solidFill>
                  <a:srgbClr val="0C0C0C"/>
                </a:solidFill>
                <a:latin typeface="Poppins Light"/>
                <a:ea typeface="Poppins Light"/>
                <a:cs typeface="Poppins Light"/>
                <a:sym typeface="Poppins Light"/>
              </a:rPr>
              <a:t> from Text</a:t>
            </a:r>
            <a:endParaRPr sz="2400">
              <a:solidFill>
                <a:srgbClr val="0C0C0C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00" y="-1"/>
            <a:ext cx="808200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